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notesMasterIdLst>
    <p:notesMasterId r:id="rId47"/>
  </p:notesMasterIdLst>
  <p:sldIdLst>
    <p:sldId id="256" r:id="rId2"/>
    <p:sldId id="257" r:id="rId3"/>
    <p:sldId id="281" r:id="rId4"/>
    <p:sldId id="282" r:id="rId5"/>
    <p:sldId id="259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311" r:id="rId17"/>
    <p:sldId id="31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322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94660"/>
  </p:normalViewPr>
  <p:slideViewPr>
    <p:cSldViewPr snapToGrid="0">
      <p:cViewPr varScale="1">
        <p:scale>
          <a:sx n="55" d="100"/>
          <a:sy n="55" d="100"/>
        </p:scale>
        <p:origin x="9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8C4FD7-E43A-47D7-80CF-C7FFE26FF9E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3DF0326-750A-464D-9CAA-F6C9D336C5FF}">
      <dgm:prSet/>
      <dgm:spPr/>
      <dgm:t>
        <a:bodyPr/>
        <a:lstStyle/>
        <a:p>
          <a:pPr>
            <a:defRPr cap="all"/>
          </a:pPr>
          <a:r>
            <a:rPr lang="en-US"/>
            <a:t>Attending  and Participating live  Class Connect (CC) sessions.</a:t>
          </a:r>
        </a:p>
      </dgm:t>
    </dgm:pt>
    <dgm:pt modelId="{37B7047D-C17D-40CA-B3EC-0DD270F9AEAD}" type="parTrans" cxnId="{5DE8DC2A-71F2-4192-B590-5589DAB3195B}">
      <dgm:prSet/>
      <dgm:spPr/>
      <dgm:t>
        <a:bodyPr/>
        <a:lstStyle/>
        <a:p>
          <a:endParaRPr lang="en-US"/>
        </a:p>
      </dgm:t>
    </dgm:pt>
    <dgm:pt modelId="{66935C30-00B3-4900-8635-AAA1E5AD2A6D}" type="sibTrans" cxnId="{5DE8DC2A-71F2-4192-B590-5589DAB3195B}">
      <dgm:prSet/>
      <dgm:spPr/>
      <dgm:t>
        <a:bodyPr/>
        <a:lstStyle/>
        <a:p>
          <a:endParaRPr lang="en-US"/>
        </a:p>
      </dgm:t>
    </dgm:pt>
    <dgm:pt modelId="{81D1774B-B430-45E3-970E-A3CE064FEE5E}">
      <dgm:prSet/>
      <dgm:spPr/>
      <dgm:t>
        <a:bodyPr/>
        <a:lstStyle/>
        <a:p>
          <a:pPr>
            <a:defRPr cap="all"/>
          </a:pPr>
          <a:r>
            <a:rPr lang="en-US"/>
            <a:t>Completing daily coursework (lessons and assignments).</a:t>
          </a:r>
        </a:p>
      </dgm:t>
    </dgm:pt>
    <dgm:pt modelId="{C90B23A5-4628-4AD6-936E-EA094D879115}" type="parTrans" cxnId="{6244B1CD-9BDD-4D72-9467-729A71261084}">
      <dgm:prSet/>
      <dgm:spPr/>
      <dgm:t>
        <a:bodyPr/>
        <a:lstStyle/>
        <a:p>
          <a:endParaRPr lang="en-US"/>
        </a:p>
      </dgm:t>
    </dgm:pt>
    <dgm:pt modelId="{335FA404-6E38-4CBE-89F0-DC7F08227B77}" type="sibTrans" cxnId="{6244B1CD-9BDD-4D72-9467-729A71261084}">
      <dgm:prSet/>
      <dgm:spPr/>
      <dgm:t>
        <a:bodyPr/>
        <a:lstStyle/>
        <a:p>
          <a:endParaRPr lang="en-US"/>
        </a:p>
      </dgm:t>
    </dgm:pt>
    <dgm:pt modelId="{08F2188A-C792-4733-A17A-073A456C30B2}" type="pres">
      <dgm:prSet presAssocID="{658C4FD7-E43A-47D7-80CF-C7FFE26FF9EB}" presName="root" presStyleCnt="0">
        <dgm:presLayoutVars>
          <dgm:dir/>
          <dgm:resizeHandles val="exact"/>
        </dgm:presLayoutVars>
      </dgm:prSet>
      <dgm:spPr/>
    </dgm:pt>
    <dgm:pt modelId="{B46F4BC0-D334-4FBE-B280-D3991354D07D}" type="pres">
      <dgm:prSet presAssocID="{D3DF0326-750A-464D-9CAA-F6C9D336C5FF}" presName="compNode" presStyleCnt="0"/>
      <dgm:spPr/>
    </dgm:pt>
    <dgm:pt modelId="{EA405762-4342-436C-81FB-144B6B858BFA}" type="pres">
      <dgm:prSet presAssocID="{D3DF0326-750A-464D-9CAA-F6C9D336C5FF}" presName="iconBgRect" presStyleLbl="bgShp" presStyleIdx="0" presStyleCnt="2"/>
      <dgm:spPr/>
    </dgm:pt>
    <dgm:pt modelId="{8CBF5FAC-DAF9-4AFE-B403-0D1D4CAF7089}" type="pres">
      <dgm:prSet presAssocID="{D3DF0326-750A-464D-9CAA-F6C9D336C5F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0521BEF1-F0AB-4570-A0F8-5EAF2C122541}" type="pres">
      <dgm:prSet presAssocID="{D3DF0326-750A-464D-9CAA-F6C9D336C5FF}" presName="spaceRect" presStyleCnt="0"/>
      <dgm:spPr/>
    </dgm:pt>
    <dgm:pt modelId="{B8F34255-9F53-4935-A3D0-2F705C6F6F44}" type="pres">
      <dgm:prSet presAssocID="{D3DF0326-750A-464D-9CAA-F6C9D336C5FF}" presName="textRect" presStyleLbl="revTx" presStyleIdx="0" presStyleCnt="2">
        <dgm:presLayoutVars>
          <dgm:chMax val="1"/>
          <dgm:chPref val="1"/>
        </dgm:presLayoutVars>
      </dgm:prSet>
      <dgm:spPr/>
    </dgm:pt>
    <dgm:pt modelId="{606820FF-0477-4FCB-9156-0BCD8FD0F54F}" type="pres">
      <dgm:prSet presAssocID="{66935C30-00B3-4900-8635-AAA1E5AD2A6D}" presName="sibTrans" presStyleCnt="0"/>
      <dgm:spPr/>
    </dgm:pt>
    <dgm:pt modelId="{2F6D0B15-1B36-4D0A-BECB-B99FAB5F92C6}" type="pres">
      <dgm:prSet presAssocID="{81D1774B-B430-45E3-970E-A3CE064FEE5E}" presName="compNode" presStyleCnt="0"/>
      <dgm:spPr/>
    </dgm:pt>
    <dgm:pt modelId="{C322C0BC-6083-4988-910D-E1881FAF54EF}" type="pres">
      <dgm:prSet presAssocID="{81D1774B-B430-45E3-970E-A3CE064FEE5E}" presName="iconBgRect" presStyleLbl="bgShp" presStyleIdx="1" presStyleCnt="2"/>
      <dgm:spPr/>
    </dgm:pt>
    <dgm:pt modelId="{2E8B1889-908A-4B7D-A2DA-F74616D42C91}" type="pres">
      <dgm:prSet presAssocID="{81D1774B-B430-45E3-970E-A3CE064FEE5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0FD9E989-CD28-4390-AF41-8CF7FA304252}" type="pres">
      <dgm:prSet presAssocID="{81D1774B-B430-45E3-970E-A3CE064FEE5E}" presName="spaceRect" presStyleCnt="0"/>
      <dgm:spPr/>
    </dgm:pt>
    <dgm:pt modelId="{D4A3E2C0-66D8-4A93-8A12-3DC6FA543E7A}" type="pres">
      <dgm:prSet presAssocID="{81D1774B-B430-45E3-970E-A3CE064FEE5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B898321-FF80-4D6C-BC34-BA888509A7C6}" type="presOf" srcId="{D3DF0326-750A-464D-9CAA-F6C9D336C5FF}" destId="{B8F34255-9F53-4935-A3D0-2F705C6F6F44}" srcOrd="0" destOrd="0" presId="urn:microsoft.com/office/officeart/2018/5/layout/IconCircleLabelList"/>
    <dgm:cxn modelId="{5DE8DC2A-71F2-4192-B590-5589DAB3195B}" srcId="{658C4FD7-E43A-47D7-80CF-C7FFE26FF9EB}" destId="{D3DF0326-750A-464D-9CAA-F6C9D336C5FF}" srcOrd="0" destOrd="0" parTransId="{37B7047D-C17D-40CA-B3EC-0DD270F9AEAD}" sibTransId="{66935C30-00B3-4900-8635-AAA1E5AD2A6D}"/>
    <dgm:cxn modelId="{1E99C546-579E-4FE3-9CDE-9D392789CF12}" type="presOf" srcId="{658C4FD7-E43A-47D7-80CF-C7FFE26FF9EB}" destId="{08F2188A-C792-4733-A17A-073A456C30B2}" srcOrd="0" destOrd="0" presId="urn:microsoft.com/office/officeart/2018/5/layout/IconCircleLabelList"/>
    <dgm:cxn modelId="{A7CFE0BC-E4C8-4FF4-845C-8ADAC1B9D835}" type="presOf" srcId="{81D1774B-B430-45E3-970E-A3CE064FEE5E}" destId="{D4A3E2C0-66D8-4A93-8A12-3DC6FA543E7A}" srcOrd="0" destOrd="0" presId="urn:microsoft.com/office/officeart/2018/5/layout/IconCircleLabelList"/>
    <dgm:cxn modelId="{6244B1CD-9BDD-4D72-9467-729A71261084}" srcId="{658C4FD7-E43A-47D7-80CF-C7FFE26FF9EB}" destId="{81D1774B-B430-45E3-970E-A3CE064FEE5E}" srcOrd="1" destOrd="0" parTransId="{C90B23A5-4628-4AD6-936E-EA094D879115}" sibTransId="{335FA404-6E38-4CBE-89F0-DC7F08227B77}"/>
    <dgm:cxn modelId="{604DFB04-A6E2-4CC1-9EF5-E5895EAD93C2}" type="presParOf" srcId="{08F2188A-C792-4733-A17A-073A456C30B2}" destId="{B46F4BC0-D334-4FBE-B280-D3991354D07D}" srcOrd="0" destOrd="0" presId="urn:microsoft.com/office/officeart/2018/5/layout/IconCircleLabelList"/>
    <dgm:cxn modelId="{FA5F7EFC-A86B-4C6C-AA82-B1897FBBFEE6}" type="presParOf" srcId="{B46F4BC0-D334-4FBE-B280-D3991354D07D}" destId="{EA405762-4342-436C-81FB-144B6B858BFA}" srcOrd="0" destOrd="0" presId="urn:microsoft.com/office/officeart/2018/5/layout/IconCircleLabelList"/>
    <dgm:cxn modelId="{F94686AE-FC8D-4108-BA24-B90167EBDBFD}" type="presParOf" srcId="{B46F4BC0-D334-4FBE-B280-D3991354D07D}" destId="{8CBF5FAC-DAF9-4AFE-B403-0D1D4CAF7089}" srcOrd="1" destOrd="0" presId="urn:microsoft.com/office/officeart/2018/5/layout/IconCircleLabelList"/>
    <dgm:cxn modelId="{075FE4DF-25C0-42BF-B333-F3ED158400A7}" type="presParOf" srcId="{B46F4BC0-D334-4FBE-B280-D3991354D07D}" destId="{0521BEF1-F0AB-4570-A0F8-5EAF2C122541}" srcOrd="2" destOrd="0" presId="urn:microsoft.com/office/officeart/2018/5/layout/IconCircleLabelList"/>
    <dgm:cxn modelId="{B873FCFA-E418-4386-9259-648D21F1EFB7}" type="presParOf" srcId="{B46F4BC0-D334-4FBE-B280-D3991354D07D}" destId="{B8F34255-9F53-4935-A3D0-2F705C6F6F44}" srcOrd="3" destOrd="0" presId="urn:microsoft.com/office/officeart/2018/5/layout/IconCircleLabelList"/>
    <dgm:cxn modelId="{1613BA9C-A482-46B4-AE58-BB007B7EFACE}" type="presParOf" srcId="{08F2188A-C792-4733-A17A-073A456C30B2}" destId="{606820FF-0477-4FCB-9156-0BCD8FD0F54F}" srcOrd="1" destOrd="0" presId="urn:microsoft.com/office/officeart/2018/5/layout/IconCircleLabelList"/>
    <dgm:cxn modelId="{3C0AAADD-FF09-4B61-AD70-D6F7622AA6CC}" type="presParOf" srcId="{08F2188A-C792-4733-A17A-073A456C30B2}" destId="{2F6D0B15-1B36-4D0A-BECB-B99FAB5F92C6}" srcOrd="2" destOrd="0" presId="urn:microsoft.com/office/officeart/2018/5/layout/IconCircleLabelList"/>
    <dgm:cxn modelId="{264C2A63-A289-4AF8-8637-132378ACE796}" type="presParOf" srcId="{2F6D0B15-1B36-4D0A-BECB-B99FAB5F92C6}" destId="{C322C0BC-6083-4988-910D-E1881FAF54EF}" srcOrd="0" destOrd="0" presId="urn:microsoft.com/office/officeart/2018/5/layout/IconCircleLabelList"/>
    <dgm:cxn modelId="{9055A402-D934-4FFE-82EB-C82CB20DD26F}" type="presParOf" srcId="{2F6D0B15-1B36-4D0A-BECB-B99FAB5F92C6}" destId="{2E8B1889-908A-4B7D-A2DA-F74616D42C91}" srcOrd="1" destOrd="0" presId="urn:microsoft.com/office/officeart/2018/5/layout/IconCircleLabelList"/>
    <dgm:cxn modelId="{76D1D880-58D1-48D4-B7D9-5B1530A518A1}" type="presParOf" srcId="{2F6D0B15-1B36-4D0A-BECB-B99FAB5F92C6}" destId="{0FD9E989-CD28-4390-AF41-8CF7FA304252}" srcOrd="2" destOrd="0" presId="urn:microsoft.com/office/officeart/2018/5/layout/IconCircleLabelList"/>
    <dgm:cxn modelId="{C4637AFA-4A7C-4C7C-9204-C9DFE54077FD}" type="presParOf" srcId="{2F6D0B15-1B36-4D0A-BECB-B99FAB5F92C6}" destId="{D4A3E2C0-66D8-4A93-8A12-3DC6FA543E7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05762-4342-436C-81FB-144B6B858BFA}">
      <dsp:nvSpPr>
        <dsp:cNvPr id="0" name=""/>
        <dsp:cNvSpPr/>
      </dsp:nvSpPr>
      <dsp:spPr>
        <a:xfrm>
          <a:off x="2482747" y="1844"/>
          <a:ext cx="2093062" cy="20930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F5FAC-DAF9-4AFE-B403-0D1D4CAF7089}">
      <dsp:nvSpPr>
        <dsp:cNvPr id="0" name=""/>
        <dsp:cNvSpPr/>
      </dsp:nvSpPr>
      <dsp:spPr>
        <a:xfrm>
          <a:off x="2928809" y="447907"/>
          <a:ext cx="1200937" cy="1200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F34255-9F53-4935-A3D0-2F705C6F6F44}">
      <dsp:nvSpPr>
        <dsp:cNvPr id="0" name=""/>
        <dsp:cNvSpPr/>
      </dsp:nvSpPr>
      <dsp:spPr>
        <a:xfrm>
          <a:off x="1813653" y="2746845"/>
          <a:ext cx="343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Attending  and Participating live  Class Connect (CC) sessions.</a:t>
          </a:r>
        </a:p>
      </dsp:txBody>
      <dsp:txXfrm>
        <a:off x="1813653" y="2746845"/>
        <a:ext cx="3431250" cy="720000"/>
      </dsp:txXfrm>
    </dsp:sp>
    <dsp:sp modelId="{C322C0BC-6083-4988-910D-E1881FAF54EF}">
      <dsp:nvSpPr>
        <dsp:cNvPr id="0" name=""/>
        <dsp:cNvSpPr/>
      </dsp:nvSpPr>
      <dsp:spPr>
        <a:xfrm>
          <a:off x="6514466" y="1844"/>
          <a:ext cx="2093062" cy="20930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B1889-908A-4B7D-A2DA-F74616D42C91}">
      <dsp:nvSpPr>
        <dsp:cNvPr id="0" name=""/>
        <dsp:cNvSpPr/>
      </dsp:nvSpPr>
      <dsp:spPr>
        <a:xfrm>
          <a:off x="6960528" y="447907"/>
          <a:ext cx="1200937" cy="1200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3E2C0-66D8-4A93-8A12-3DC6FA543E7A}">
      <dsp:nvSpPr>
        <dsp:cNvPr id="0" name=""/>
        <dsp:cNvSpPr/>
      </dsp:nvSpPr>
      <dsp:spPr>
        <a:xfrm>
          <a:off x="5845372" y="2746845"/>
          <a:ext cx="343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Completing daily coursework (lessons and assignments).</a:t>
          </a:r>
        </a:p>
      </dsp:txBody>
      <dsp:txXfrm>
        <a:off x="5845372" y="2746845"/>
        <a:ext cx="343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5894B-DD34-4C9F-974D-ED7E79810A99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3856F-40C0-430C-86DA-1D3016EA7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13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Wednesday, February 2,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7179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Wednesday, February 2,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27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Wednesday, February 2,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42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"/>
          <p:cNvSpPr txBox="1">
            <a:spLocks noGrp="1"/>
          </p:cNvSpPr>
          <p:nvPr>
            <p:ph type="subTitle" idx="1"/>
          </p:nvPr>
        </p:nvSpPr>
        <p:spPr>
          <a:xfrm>
            <a:off x="873360" y="1813775"/>
            <a:ext cx="49611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02" name="Google Shape;202;p7"/>
          <p:cNvSpPr txBox="1">
            <a:spLocks noGrp="1"/>
          </p:cNvSpPr>
          <p:nvPr>
            <p:ph type="subTitle" idx="2"/>
          </p:nvPr>
        </p:nvSpPr>
        <p:spPr>
          <a:xfrm>
            <a:off x="6464155" y="1813775"/>
            <a:ext cx="4960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03" name="Google Shape;203;p7"/>
          <p:cNvSpPr txBox="1">
            <a:spLocks noGrp="1"/>
          </p:cNvSpPr>
          <p:nvPr>
            <p:ph type="title"/>
          </p:nvPr>
        </p:nvSpPr>
        <p:spPr>
          <a:xfrm>
            <a:off x="873350" y="83630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4" name="Google Shape;204;p7"/>
          <p:cNvSpPr txBox="1">
            <a:spLocks noGrp="1"/>
          </p:cNvSpPr>
          <p:nvPr>
            <p:ph type="body" idx="3"/>
          </p:nvPr>
        </p:nvSpPr>
        <p:spPr>
          <a:xfrm>
            <a:off x="873350" y="2750800"/>
            <a:ext cx="49608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body" idx="4"/>
          </p:nvPr>
        </p:nvSpPr>
        <p:spPr>
          <a:xfrm>
            <a:off x="6464146" y="2739050"/>
            <a:ext cx="49611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9551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6072725" y="1583975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6072700" y="2988275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5173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004 Section Title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>
            <a:spLocks noGrp="1"/>
          </p:cNvSpPr>
          <p:nvPr>
            <p:ph type="body" idx="1"/>
          </p:nvPr>
        </p:nvSpPr>
        <p:spPr>
          <a:xfrm>
            <a:off x="4386975" y="2965625"/>
            <a:ext cx="7389300" cy="207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2" name="Google Shape;132;p6"/>
          <p:cNvSpPr txBox="1">
            <a:spLocks noGrp="1"/>
          </p:cNvSpPr>
          <p:nvPr>
            <p:ph type="title"/>
          </p:nvPr>
        </p:nvSpPr>
        <p:spPr>
          <a:xfrm>
            <a:off x="4386975" y="2041175"/>
            <a:ext cx="7389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201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Wednesday, February 2,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5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Wednesday, February 2,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03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Wednesday, February 2,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Wednesday, February 2,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75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Wednesday, February 2,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695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Wednesday, February 2,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49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Wednesday, February 2,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Wednesday, February 2,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7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Wednesday, February 2,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863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69" r:id="rId6"/>
    <p:sldLayoutId id="2147483865" r:id="rId7"/>
    <p:sldLayoutId id="2147483866" r:id="rId8"/>
    <p:sldLayoutId id="2147483867" r:id="rId9"/>
    <p:sldLayoutId id="2147483868" r:id="rId10"/>
    <p:sldLayoutId id="2147483870" r:id="rId11"/>
    <p:sldLayoutId id="2147483877" r:id="rId12"/>
    <p:sldLayoutId id="2147483878" r:id="rId13"/>
    <p:sldLayoutId id="2147483879" r:id="rId14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7A746E-4557-4B28-A1F1-A7386A6D8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/>
              <a:t>New Student Orientation: Navigating your Online School</a:t>
            </a:r>
          </a:p>
        </p:txBody>
      </p:sp>
      <p:pic>
        <p:nvPicPr>
          <p:cNvPr id="4" name="Picture 3" descr="Gray and denim color gradient background">
            <a:extLst>
              <a:ext uri="{FF2B5EF4-FFF2-40B4-BE49-F238E27FC236}">
                <a16:creationId xmlns:a16="http://schemas.microsoft.com/office/drawing/2014/main" id="{BAE03327-E54E-4447-9D81-9F315A4C36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61" b="7657"/>
          <a:stretch/>
        </p:blipFill>
        <p:spPr>
          <a:xfrm>
            <a:off x="6557147" y="549275"/>
            <a:ext cx="5083992" cy="2880518"/>
          </a:xfrm>
          <a:custGeom>
            <a:avLst/>
            <a:gdLst/>
            <a:ahLst/>
            <a:cxnLst/>
            <a:rect l="l" t="t" r="r" b="b"/>
            <a:pathLst>
              <a:path w="5083992" h="2880518">
                <a:moveTo>
                  <a:pt x="0" y="0"/>
                </a:moveTo>
                <a:lnTo>
                  <a:pt x="5083992" y="0"/>
                </a:lnTo>
                <a:lnTo>
                  <a:pt x="5083992" y="2880518"/>
                </a:lnTo>
                <a:lnTo>
                  <a:pt x="0" y="2880518"/>
                </a:lnTo>
                <a:close/>
              </a:path>
            </a:pathLst>
          </a:custGeom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50C7FB67-97F4-4984-8807-A43D643EA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1504" y="4787174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AADBFE-3361-43F7-850F-4149EE44B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You’ve Got This!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1F54C07-61D4-4BB1-A209-297754AD9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778C56C-3077-4234-BF38-388080D1A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E6009CB-E4A9-4334-904A-8BD104D595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8C6B70D-B88E-4EBD-BEA4-6FD2E5FE5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26" name="Picture 2" descr="Insight School of Minnesota Ready to Help Students Navigate These Uncertain  Times in Education | Business Wire">
            <a:extLst>
              <a:ext uri="{FF2B5EF4-FFF2-40B4-BE49-F238E27FC236}">
                <a16:creationId xmlns:a16="http://schemas.microsoft.com/office/drawing/2014/main" id="{819C33DC-E369-4FF4-8773-128DF0322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/>
          <a:stretch/>
        </p:blipFill>
        <p:spPr bwMode="auto">
          <a:xfrm>
            <a:off x="6557147" y="3429794"/>
            <a:ext cx="5083992" cy="2880518"/>
          </a:xfrm>
          <a:custGeom>
            <a:avLst/>
            <a:gdLst/>
            <a:ahLst/>
            <a:cxnLst/>
            <a:rect l="l" t="t" r="r" b="b"/>
            <a:pathLst>
              <a:path w="5083992" h="2880518">
                <a:moveTo>
                  <a:pt x="0" y="0"/>
                </a:moveTo>
                <a:lnTo>
                  <a:pt x="5083992" y="0"/>
                </a:lnTo>
                <a:lnTo>
                  <a:pt x="5083992" y="2880518"/>
                </a:lnTo>
                <a:lnTo>
                  <a:pt x="0" y="28805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848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val 13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1" name="Freeform: Shape 18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19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20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Oval 21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5" name="Rectangle 23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A00A08-E4E6-4184-B484-E0E034072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171" y="13882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780E404-3121-4F33-AF2D-65F659A97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7675" y="288981"/>
            <a:ext cx="1262947" cy="1335600"/>
            <a:chOff x="2678417" y="2427951"/>
            <a:chExt cx="1262947" cy="133560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339341D-8322-49F1-91DA-6D115CCAE7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EB9DB0E-3B0E-411A-9274-448D565CA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C3D62758-B53B-4366-B19E-77394BC3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3034657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dirty="0"/>
              <a:t>Where clicking on the course will take you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B158E9A-DBF4-4AA7-B6B7-8C8EB2FBD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25249" y="5435090"/>
            <a:ext cx="762805" cy="734873"/>
            <a:chOff x="7950336" y="1300590"/>
            <a:chExt cx="762805" cy="734873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6150ACFD-AEC6-42A3-A5A7-E7AD6B13E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20298" y="1428832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DB4D1217-FEB1-4D2A-80F4-C227B66D7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066503" y="1339815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0BCA7138-22BA-4785-8B3D-9D45213E8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17173" y="1608753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99AEA5-FEE8-489F-A593-777E33116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999" b="-1"/>
          <a:stretch/>
        </p:blipFill>
        <p:spPr>
          <a:xfrm>
            <a:off x="4295776" y="1363912"/>
            <a:ext cx="7345363" cy="4131762"/>
          </a:xfrm>
          <a:custGeom>
            <a:avLst/>
            <a:gdLst/>
            <a:ahLst/>
            <a:cxnLst/>
            <a:rect l="l" t="t" r="r" b="b"/>
            <a:pathLst>
              <a:path w="7345363" h="5761037">
                <a:moveTo>
                  <a:pt x="0" y="0"/>
                </a:moveTo>
                <a:lnTo>
                  <a:pt x="7345363" y="0"/>
                </a:lnTo>
                <a:lnTo>
                  <a:pt x="7345363" y="5761037"/>
                </a:lnTo>
                <a:lnTo>
                  <a:pt x="0" y="57610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454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F3F68EE-F8AE-4086-A9A9-258C0A6B2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566309D-6259-43E2-98CD-AD66BCC6A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919BF4B-D38A-4966-ABA4-74255DBD3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52" y="1247581"/>
            <a:ext cx="10441925" cy="4892527"/>
          </a:xfrm>
          <a:custGeom>
            <a:avLst/>
            <a:gdLst/>
            <a:ahLst/>
            <a:cxnLst/>
            <a:rect l="l" t="t" r="r" b="b"/>
            <a:pathLst>
              <a:path w="7090237" h="5759451">
                <a:moveTo>
                  <a:pt x="0" y="0"/>
                </a:moveTo>
                <a:lnTo>
                  <a:pt x="7090237" y="0"/>
                </a:lnTo>
                <a:lnTo>
                  <a:pt x="7090237" y="5759451"/>
                </a:lnTo>
                <a:lnTo>
                  <a:pt x="0" y="5759451"/>
                </a:lnTo>
                <a:close/>
              </a:path>
            </a:pathLst>
          </a:cu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469FE8CB-0863-4355-9CD1-DB61E55EC738}"/>
              </a:ext>
            </a:extLst>
          </p:cNvPr>
          <p:cNvSpPr/>
          <p:nvPr/>
        </p:nvSpPr>
        <p:spPr>
          <a:xfrm>
            <a:off x="1830438" y="2815016"/>
            <a:ext cx="1255661" cy="2836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8D2D97-6464-424C-93C1-14AB46592404}"/>
              </a:ext>
            </a:extLst>
          </p:cNvPr>
          <p:cNvSpPr/>
          <p:nvPr/>
        </p:nvSpPr>
        <p:spPr>
          <a:xfrm>
            <a:off x="3086099" y="3800475"/>
            <a:ext cx="1255661" cy="5572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293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96462-DC0C-41A0-A360-73583D703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that take me?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836A91-B8A3-4305-ABD0-7534A91E77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5207" y="2112963"/>
            <a:ext cx="5001587" cy="3979862"/>
          </a:xfrm>
        </p:spPr>
      </p:pic>
    </p:spTree>
    <p:extLst>
      <p:ext uri="{BB962C8B-B14F-4D97-AF65-F5344CB8AC3E}">
        <p14:creationId xmlns:p14="http://schemas.microsoft.com/office/powerpoint/2010/main" val="2788184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E186C-FAAE-41E3-9677-81D4230A3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Due Dates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2CCC64A-2C5F-4F89-A2B3-58EF17DA87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1099" y="1549830"/>
            <a:ext cx="3916206" cy="3187062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EDDB85-BB38-4692-81F2-6791579D2B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“All Day” could be a link to use in a class or a reminder to a school event</a:t>
            </a:r>
          </a:p>
          <a:p>
            <a:r>
              <a:rPr lang="en-US" dirty="0"/>
              <a:t>“Starts”7:00 am is an assignment opening time</a:t>
            </a:r>
          </a:p>
          <a:p>
            <a:r>
              <a:rPr lang="en-US" dirty="0"/>
              <a:t>A red clock shows an overdue assignment</a:t>
            </a:r>
          </a:p>
          <a:p>
            <a:r>
              <a:rPr lang="en-US" dirty="0"/>
              <a:t>“11:30” Shows an assignment due today at that time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91E75B-302D-40D8-BD50-E553F8B59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252" y="1549830"/>
            <a:ext cx="1384981" cy="3063505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9311061F-7E2F-4C4B-A5E3-BF64C9673470}"/>
              </a:ext>
            </a:extLst>
          </p:cNvPr>
          <p:cNvSpPr/>
          <p:nvPr/>
        </p:nvSpPr>
        <p:spPr>
          <a:xfrm>
            <a:off x="336549" y="2596109"/>
            <a:ext cx="1277938" cy="1199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E2B55-A6C8-48C2-AEEA-BF694F517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49A1A8-3717-4DC3-9E45-B71F9F89DE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44446" y="2395549"/>
            <a:ext cx="3848433" cy="339881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41645-B48E-4755-B33C-FB9D1523E8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At the end of each day, you will want to check  and make sure you have green checks all the way down.</a:t>
            </a:r>
          </a:p>
          <a:p>
            <a:r>
              <a:rPr lang="en-US" dirty="0"/>
              <a:t>Any open circles are assignments that still need to be completed.</a:t>
            </a:r>
          </a:p>
          <a:p>
            <a:r>
              <a:rPr lang="en-US" dirty="0"/>
              <a:t>If you see a folder, that is a module with multiple parts to the assignment.</a:t>
            </a:r>
          </a:p>
        </p:txBody>
      </p:sp>
    </p:spTree>
    <p:extLst>
      <p:ext uri="{BB962C8B-B14F-4D97-AF65-F5344CB8AC3E}">
        <p14:creationId xmlns:p14="http://schemas.microsoft.com/office/powerpoint/2010/main" val="3834993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64536-AE7E-4EF4-910B-25F61F567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Module Assignment Progress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25F4EA8-DE14-468A-9678-48A57849B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6220" y="2270125"/>
            <a:ext cx="6919560" cy="3665538"/>
          </a:xfrm>
        </p:spPr>
      </p:pic>
    </p:spTree>
    <p:extLst>
      <p:ext uri="{BB962C8B-B14F-4D97-AF65-F5344CB8AC3E}">
        <p14:creationId xmlns:p14="http://schemas.microsoft.com/office/powerpoint/2010/main" val="2653386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F3F68EE-F8AE-4086-A9A9-258C0A6B2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attend CC sessions!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566309D-6259-43E2-98CD-AD66BCC6A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919BF4B-D38A-4966-ABA4-74255DBD3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52" y="1247581"/>
            <a:ext cx="10441925" cy="4892527"/>
          </a:xfrm>
          <a:custGeom>
            <a:avLst/>
            <a:gdLst/>
            <a:ahLst/>
            <a:cxnLst/>
            <a:rect l="l" t="t" r="r" b="b"/>
            <a:pathLst>
              <a:path w="7090237" h="5759451">
                <a:moveTo>
                  <a:pt x="0" y="0"/>
                </a:moveTo>
                <a:lnTo>
                  <a:pt x="7090237" y="0"/>
                </a:lnTo>
                <a:lnTo>
                  <a:pt x="7090237" y="5759451"/>
                </a:lnTo>
                <a:lnTo>
                  <a:pt x="0" y="5759451"/>
                </a:lnTo>
                <a:close/>
              </a:path>
            </a:pathLst>
          </a:custGeom>
          <a:ln w="76200">
            <a:solidFill>
              <a:schemeClr val="tx1"/>
            </a:solidFill>
          </a:ln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469FE8CB-0863-4355-9CD1-DB61E55EC738}"/>
              </a:ext>
            </a:extLst>
          </p:cNvPr>
          <p:cNvSpPr/>
          <p:nvPr/>
        </p:nvSpPr>
        <p:spPr>
          <a:xfrm>
            <a:off x="5288013" y="3516832"/>
            <a:ext cx="1255661" cy="2836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8D2D97-6464-424C-93C1-14AB46592404}"/>
              </a:ext>
            </a:extLst>
          </p:cNvPr>
          <p:cNvSpPr/>
          <p:nvPr/>
        </p:nvSpPr>
        <p:spPr>
          <a:xfrm>
            <a:off x="9043987" y="3271838"/>
            <a:ext cx="1657351" cy="7143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AE9A152-0559-4C0F-A7EB-A90775C63B71}"/>
              </a:ext>
            </a:extLst>
          </p:cNvPr>
          <p:cNvSpPr/>
          <p:nvPr/>
        </p:nvSpPr>
        <p:spPr>
          <a:xfrm>
            <a:off x="9043987" y="3429000"/>
            <a:ext cx="1657351" cy="371475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32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F3F68EE-F8AE-4086-A9A9-258C0A6B2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13" y="36769"/>
            <a:ext cx="11091600" cy="1332000"/>
          </a:xfrm>
        </p:spPr>
        <p:txBody>
          <a:bodyPr/>
          <a:lstStyle/>
          <a:p>
            <a:r>
              <a:rPr lang="en-US" dirty="0"/>
              <a:t>Different ways to view your schedule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566309D-6259-43E2-98CD-AD66BCC6A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919BF4B-D38A-4966-ABA4-74255DBD3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52" y="1247581"/>
            <a:ext cx="10441925" cy="4892527"/>
          </a:xfrm>
          <a:custGeom>
            <a:avLst/>
            <a:gdLst/>
            <a:ahLst/>
            <a:cxnLst/>
            <a:rect l="l" t="t" r="r" b="b"/>
            <a:pathLst>
              <a:path w="7090237" h="5759451">
                <a:moveTo>
                  <a:pt x="0" y="0"/>
                </a:moveTo>
                <a:lnTo>
                  <a:pt x="7090237" y="0"/>
                </a:lnTo>
                <a:lnTo>
                  <a:pt x="7090237" y="5759451"/>
                </a:lnTo>
                <a:lnTo>
                  <a:pt x="0" y="5759451"/>
                </a:lnTo>
                <a:close/>
              </a:path>
            </a:pathLst>
          </a:cu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469FE8CB-0863-4355-9CD1-DB61E55EC738}"/>
              </a:ext>
            </a:extLst>
          </p:cNvPr>
          <p:cNvSpPr/>
          <p:nvPr/>
        </p:nvSpPr>
        <p:spPr>
          <a:xfrm>
            <a:off x="6273850" y="2168620"/>
            <a:ext cx="1255661" cy="2836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8D2D97-6464-424C-93C1-14AB46592404}"/>
              </a:ext>
            </a:extLst>
          </p:cNvPr>
          <p:cNvSpPr/>
          <p:nvPr/>
        </p:nvSpPr>
        <p:spPr>
          <a:xfrm>
            <a:off x="2643187" y="2065915"/>
            <a:ext cx="1255661" cy="5572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2EF84CFA-A3EB-4829-A226-F1DA6C0D8328}"/>
              </a:ext>
            </a:extLst>
          </p:cNvPr>
          <p:cNvSpPr/>
          <p:nvPr/>
        </p:nvSpPr>
        <p:spPr>
          <a:xfrm>
            <a:off x="8501062" y="1735804"/>
            <a:ext cx="300037" cy="3855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399214D1-F996-45B0-A777-7F9EA2B20865}"/>
              </a:ext>
            </a:extLst>
          </p:cNvPr>
          <p:cNvSpPr/>
          <p:nvPr/>
        </p:nvSpPr>
        <p:spPr>
          <a:xfrm>
            <a:off x="8932209" y="1704048"/>
            <a:ext cx="300037" cy="3855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A3F9FA6-A34C-45DA-91BD-E4CE10971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51" y="1215275"/>
            <a:ext cx="10441925" cy="4892527"/>
          </a:xfrm>
          <a:custGeom>
            <a:avLst/>
            <a:gdLst/>
            <a:ahLst/>
            <a:cxnLst/>
            <a:rect l="l" t="t" r="r" b="b"/>
            <a:pathLst>
              <a:path w="7090237" h="5759451">
                <a:moveTo>
                  <a:pt x="0" y="0"/>
                </a:moveTo>
                <a:lnTo>
                  <a:pt x="7090237" y="0"/>
                </a:lnTo>
                <a:lnTo>
                  <a:pt x="7090237" y="5759451"/>
                </a:lnTo>
                <a:lnTo>
                  <a:pt x="0" y="5759451"/>
                </a:lnTo>
                <a:close/>
              </a:path>
            </a:pathLst>
          </a:cu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F39737F3-29B0-4358-AD1D-71DE6F50DB20}"/>
              </a:ext>
            </a:extLst>
          </p:cNvPr>
          <p:cNvSpPr/>
          <p:nvPr/>
        </p:nvSpPr>
        <p:spPr>
          <a:xfrm>
            <a:off x="9636979" y="1695129"/>
            <a:ext cx="300037" cy="3855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3A38BA47-FE5A-4D8B-B171-C5FB425BFFD9}"/>
              </a:ext>
            </a:extLst>
          </p:cNvPr>
          <p:cNvSpPr/>
          <p:nvPr/>
        </p:nvSpPr>
        <p:spPr>
          <a:xfrm>
            <a:off x="8578461" y="1727435"/>
            <a:ext cx="300037" cy="3855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AAD2C50A-0C68-4C6D-BBA9-F4B7FBACB38A}"/>
              </a:ext>
            </a:extLst>
          </p:cNvPr>
          <p:cNvSpPr/>
          <p:nvPr/>
        </p:nvSpPr>
        <p:spPr>
          <a:xfrm>
            <a:off x="9079510" y="1727435"/>
            <a:ext cx="300037" cy="3855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C4AC630-7688-4100-B9A8-2645E104B234}"/>
              </a:ext>
            </a:extLst>
          </p:cNvPr>
          <p:cNvSpPr/>
          <p:nvPr/>
        </p:nvSpPr>
        <p:spPr>
          <a:xfrm>
            <a:off x="2812453" y="1896802"/>
            <a:ext cx="1163794" cy="84639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A6CD48-C0F3-406F-A517-B5383B37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412" y="549275"/>
            <a:ext cx="5437185" cy="1997855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dirty="0"/>
              <a:t>You Do! </a:t>
            </a:r>
          </a:p>
        </p:txBody>
      </p:sp>
      <p:pic>
        <p:nvPicPr>
          <p:cNvPr id="2050" name="Picture 2" descr="silly sloth (@suallydasloth) / Twitter">
            <a:extLst>
              <a:ext uri="{FF2B5EF4-FFF2-40B4-BE49-F238E27FC236}">
                <a16:creationId xmlns:a16="http://schemas.microsoft.com/office/drawing/2014/main" id="{86B3F77F-9DBA-4925-902C-1CF6BD4E07A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403" y="882969"/>
            <a:ext cx="5092062" cy="5092062"/>
          </a:xfrm>
          <a:custGeom>
            <a:avLst/>
            <a:gdLst/>
            <a:ahLst/>
            <a:cxnLst/>
            <a:rect l="l" t="t" r="r" b="b"/>
            <a:pathLst>
              <a:path w="5092062" h="5759450">
                <a:moveTo>
                  <a:pt x="0" y="0"/>
                </a:moveTo>
                <a:lnTo>
                  <a:pt x="5092062" y="0"/>
                </a:lnTo>
                <a:lnTo>
                  <a:pt x="5092062" y="5759450"/>
                </a:lnTo>
                <a:lnTo>
                  <a:pt x="0" y="575945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2E330-606A-44E8-9240-F314E07208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01410" y="2677306"/>
            <a:ext cx="5437187" cy="3415519"/>
          </a:xfrm>
        </p:spPr>
        <p:txBody>
          <a:bodyPr vert="horz" wrap="square" lIns="0" tIns="0" rIns="0" bIns="0" rtlCol="0" anchor="t">
            <a:normAutofit/>
          </a:bodyPr>
          <a:lstStyle/>
          <a:p>
            <a:pPr marL="457200"/>
            <a:r>
              <a:rPr lang="en-US" dirty="0"/>
              <a:t>Find your schedule in the OLS. Extra snaps if you can tell me what OLS stands for.</a:t>
            </a:r>
          </a:p>
          <a:p>
            <a:pPr marL="457200"/>
            <a:r>
              <a:rPr lang="en-US" dirty="0"/>
              <a:t>Locate  a class from your schedule. Share it in chat!</a:t>
            </a:r>
          </a:p>
          <a:p>
            <a:pPr marL="457200"/>
            <a:r>
              <a:rPr lang="en-US" dirty="0"/>
              <a:t>Locate one assignment. Click on it! Share where it took you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pPr marL="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33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956DDD-0FDC-4891-A845-ADAD9D153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6373812" cy="984885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How to view your course content and assignments </a:t>
            </a:r>
            <a:r>
              <a:rPr lang="en-US" sz="3400" dirty="0">
                <a:sym typeface="Wingdings" panose="05000000000000000000" pitchFamily="2" charset="2"/>
              </a:rPr>
              <a:t></a:t>
            </a:r>
            <a:endParaRPr lang="en-US" sz="3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ACE9CC-FA52-49A8-A8CB-4C6772C4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83434"/>
            <a:ext cx="12192000" cy="4774566"/>
          </a:xfrm>
          <a:prstGeom prst="rect">
            <a:avLst/>
          </a:prstGeom>
          <a:solidFill>
            <a:schemeClr val="bg2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computer screen capture&#10;&#10;Description automatically generated with low confidence">
            <a:extLst>
              <a:ext uri="{FF2B5EF4-FFF2-40B4-BE49-F238E27FC236}">
                <a16:creationId xmlns:a16="http://schemas.microsoft.com/office/drawing/2014/main" id="{51D72866-C841-448D-8CC7-4A7CA50BB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141" y="2083435"/>
            <a:ext cx="9883718" cy="4225290"/>
          </a:xfrm>
          <a:custGeom>
            <a:avLst/>
            <a:gdLst/>
            <a:ahLst/>
            <a:cxnLst/>
            <a:rect l="l" t="t" r="r" b="b"/>
            <a:pathLst>
              <a:path w="12192000" h="4225290">
                <a:moveTo>
                  <a:pt x="0" y="0"/>
                </a:moveTo>
                <a:lnTo>
                  <a:pt x="12192000" y="0"/>
                </a:lnTo>
                <a:lnTo>
                  <a:pt x="12192000" y="4225290"/>
                </a:lnTo>
                <a:lnTo>
                  <a:pt x="0" y="4225290"/>
                </a:lnTo>
                <a:close/>
              </a:path>
            </a:pathLst>
          </a:custGeom>
        </p:spPr>
      </p:pic>
      <p:sp>
        <p:nvSpPr>
          <p:cNvPr id="32" name="Rectangle 28">
            <a:extLst>
              <a:ext uri="{FF2B5EF4-FFF2-40B4-BE49-F238E27FC236}">
                <a16:creationId xmlns:a16="http://schemas.microsoft.com/office/drawing/2014/main" id="{28B56926-F216-4281-9196-1495BD306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FEFF1F7D-9AB0-4D7C-8D39-551CA4A502E6}"/>
              </a:ext>
            </a:extLst>
          </p:cNvPr>
          <p:cNvSpPr/>
          <p:nvPr/>
        </p:nvSpPr>
        <p:spPr>
          <a:xfrm>
            <a:off x="1980801" y="3827418"/>
            <a:ext cx="1385383" cy="2898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</a:t>
            </a:r>
          </a:p>
        </p:txBody>
      </p:sp>
    </p:spTree>
    <p:extLst>
      <p:ext uri="{BB962C8B-B14F-4D97-AF65-F5344CB8AC3E}">
        <p14:creationId xmlns:p14="http://schemas.microsoft.com/office/powerpoint/2010/main" val="2445684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1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835AB6-8D51-4D8F-B399-A4C46EFFB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5437186" cy="2663806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/>
              <a:t>Grab your pointer tool: Would you rather live where it is always summer or winter?</a:t>
            </a:r>
          </a:p>
        </p:txBody>
      </p:sp>
      <p:pic>
        <p:nvPicPr>
          <p:cNvPr id="5" name="Picture 4" descr="Winter Solstice 2021: When Is the First Day of Winter? What Is the Winter  Solstice? | The Old Farmer's Almanac">
            <a:extLst>
              <a:ext uri="{FF2B5EF4-FFF2-40B4-BE49-F238E27FC236}">
                <a16:creationId xmlns:a16="http://schemas.microsoft.com/office/drawing/2014/main" id="{ADEE65E9-27A9-4724-BB09-D546E576EE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2" r="2" b="2074"/>
          <a:stretch/>
        </p:blipFill>
        <p:spPr bwMode="auto">
          <a:xfrm>
            <a:off x="6557146" y="1"/>
            <a:ext cx="5632453" cy="3428999"/>
          </a:xfrm>
          <a:custGeom>
            <a:avLst/>
            <a:gdLst/>
            <a:ahLst/>
            <a:cxnLst/>
            <a:rect l="l" t="t" r="r" b="b"/>
            <a:pathLst>
              <a:path w="5632453" h="3428999">
                <a:moveTo>
                  <a:pt x="0" y="0"/>
                </a:moveTo>
                <a:lnTo>
                  <a:pt x="5632453" y="0"/>
                </a:lnTo>
                <a:lnTo>
                  <a:pt x="5632453" y="3428999"/>
                </a:lnTo>
                <a:lnTo>
                  <a:pt x="0" y="3428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UMMER – WHAT TO DO? - Architecture Careers Guide">
            <a:extLst>
              <a:ext uri="{FF2B5EF4-FFF2-40B4-BE49-F238E27FC236}">
                <a16:creationId xmlns:a16="http://schemas.microsoft.com/office/drawing/2014/main" id="{D69397F0-DFAE-47C3-A7B9-38E345F3DD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8516"/>
          <a:stretch/>
        </p:blipFill>
        <p:spPr bwMode="auto">
          <a:xfrm>
            <a:off x="6557147" y="3429002"/>
            <a:ext cx="5632453" cy="3428999"/>
          </a:xfrm>
          <a:custGeom>
            <a:avLst/>
            <a:gdLst/>
            <a:ahLst/>
            <a:cxnLst/>
            <a:rect l="l" t="t" r="r" b="b"/>
            <a:pathLst>
              <a:path w="5632453" h="3428999">
                <a:moveTo>
                  <a:pt x="0" y="0"/>
                </a:moveTo>
                <a:lnTo>
                  <a:pt x="5632453" y="0"/>
                </a:lnTo>
                <a:lnTo>
                  <a:pt x="5632453" y="3428999"/>
                </a:lnTo>
                <a:lnTo>
                  <a:pt x="0" y="3428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13">
            <a:extLst>
              <a:ext uri="{FF2B5EF4-FFF2-40B4-BE49-F238E27FC236}">
                <a16:creationId xmlns:a16="http://schemas.microsoft.com/office/drawing/2014/main" id="{A16EB032-3F37-4641-A90D-DC9B574EB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8">
            <a:extLst>
              <a:ext uri="{FF2B5EF4-FFF2-40B4-BE49-F238E27FC236}">
                <a16:creationId xmlns:a16="http://schemas.microsoft.com/office/drawing/2014/main" id="{596B1265-A62D-4EAC-AE47-CA050AE59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3409936"/>
            <a:ext cx="5437187" cy="2682889"/>
          </a:xfrm>
        </p:spPr>
        <p:txBody>
          <a:bodyPr anchor="t">
            <a:normAutofit/>
          </a:bodyPr>
          <a:lstStyle/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246274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B93A9E-EB19-431F-9E19-284868FD3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6373812" cy="984885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r>
              <a:rPr lang="en-US" dirty="0"/>
              <a:t>Classes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ACE9CC-FA52-49A8-A8CB-4C6772C4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83434"/>
            <a:ext cx="12192000" cy="4774566"/>
          </a:xfrm>
          <a:prstGeom prst="rect">
            <a:avLst/>
          </a:prstGeom>
          <a:solidFill>
            <a:schemeClr val="bg2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application, website, Teams&#10;&#10;Description automatically generated">
            <a:extLst>
              <a:ext uri="{FF2B5EF4-FFF2-40B4-BE49-F238E27FC236}">
                <a16:creationId xmlns:a16="http://schemas.microsoft.com/office/drawing/2014/main" id="{28221B18-8EB6-4842-AB77-1879CA26E6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8197" y="2080606"/>
            <a:ext cx="9235605" cy="4225290"/>
          </a:xfrm>
          <a:custGeom>
            <a:avLst/>
            <a:gdLst/>
            <a:ahLst/>
            <a:cxnLst/>
            <a:rect l="l" t="t" r="r" b="b"/>
            <a:pathLst>
              <a:path w="12192000" h="4225290">
                <a:moveTo>
                  <a:pt x="0" y="0"/>
                </a:moveTo>
                <a:lnTo>
                  <a:pt x="12192000" y="0"/>
                </a:lnTo>
                <a:lnTo>
                  <a:pt x="12192000" y="4225290"/>
                </a:lnTo>
                <a:lnTo>
                  <a:pt x="0" y="4225290"/>
                </a:lnTo>
                <a:close/>
              </a:path>
            </a:pathLst>
          </a:cu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8B56926-F216-4281-9196-1495BD306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2A8264C-1B0F-4162-BDDF-31C93EE94169}"/>
              </a:ext>
            </a:extLst>
          </p:cNvPr>
          <p:cNvSpPr/>
          <p:nvPr/>
        </p:nvSpPr>
        <p:spPr>
          <a:xfrm>
            <a:off x="209862" y="3740685"/>
            <a:ext cx="1189890" cy="3206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AEE6DD7-5C95-44DC-8A56-6F1C2443708B}"/>
              </a:ext>
            </a:extLst>
          </p:cNvPr>
          <p:cNvSpPr/>
          <p:nvPr/>
        </p:nvSpPr>
        <p:spPr>
          <a:xfrm>
            <a:off x="2877949" y="2527132"/>
            <a:ext cx="2994214" cy="17726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E53EAE65-3310-4CFD-B299-E664A364832E}"/>
              </a:ext>
            </a:extLst>
          </p:cNvPr>
          <p:cNvSpPr/>
          <p:nvPr/>
        </p:nvSpPr>
        <p:spPr>
          <a:xfrm>
            <a:off x="5486400" y="5356124"/>
            <a:ext cx="1714500" cy="4056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Name of Class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0337BC5C-40CE-48BA-8A16-31579CE9C232}"/>
              </a:ext>
            </a:extLst>
          </p:cNvPr>
          <p:cNvSpPr/>
          <p:nvPr/>
        </p:nvSpPr>
        <p:spPr>
          <a:xfrm>
            <a:off x="4567846" y="3614766"/>
            <a:ext cx="1200150" cy="10125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Missing Work</a:t>
            </a:r>
          </a:p>
        </p:txBody>
      </p:sp>
    </p:spTree>
    <p:extLst>
      <p:ext uri="{BB962C8B-B14F-4D97-AF65-F5344CB8AC3E}">
        <p14:creationId xmlns:p14="http://schemas.microsoft.com/office/powerpoint/2010/main" val="3422665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913B09-3D8E-4E0A-A8E9-ED36242C1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5437187" cy="298623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sz="6400"/>
              <a:t>Class Home: Announcements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49A69F-E824-496B-889F-EEC477F74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72564"/>
            <a:ext cx="5545139" cy="1816698"/>
          </a:xfrm>
          <a:custGeom>
            <a:avLst/>
            <a:gdLst/>
            <a:ahLst/>
            <a:cxnLst/>
            <a:rect l="l" t="t" r="r" b="b"/>
            <a:pathLst>
              <a:path w="5083992" h="2880518">
                <a:moveTo>
                  <a:pt x="0" y="0"/>
                </a:moveTo>
                <a:lnTo>
                  <a:pt x="5083992" y="0"/>
                </a:lnTo>
                <a:lnTo>
                  <a:pt x="5083992" y="2880518"/>
                </a:lnTo>
                <a:lnTo>
                  <a:pt x="0" y="2880518"/>
                </a:lnTo>
                <a:close/>
              </a:path>
            </a:pathLst>
          </a:cu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41F54C07-61D4-4BB1-A209-297754AD9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778C56C-3077-4234-BF38-388080D1A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E6009CB-E4A9-4334-904A-8BD104D595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8C6B70D-B88E-4EBD-BEA4-6FD2E5FE5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9B02BFF-E00A-48CF-A4A8-6A5C08308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012826"/>
            <a:ext cx="855255" cy="1080000"/>
          </a:xfrm>
          <a:custGeom>
            <a:avLst/>
            <a:gdLst>
              <a:gd name="connsiteX0" fmla="*/ 315255 w 855255"/>
              <a:gd name="connsiteY0" fmla="*/ 0 h 1080000"/>
              <a:gd name="connsiteX1" fmla="*/ 855255 w 855255"/>
              <a:gd name="connsiteY1" fmla="*/ 540000 h 1080000"/>
              <a:gd name="connsiteX2" fmla="*/ 315255 w 855255"/>
              <a:gd name="connsiteY2" fmla="*/ 1080000 h 1080000"/>
              <a:gd name="connsiteX3" fmla="*/ 13336 w 855255"/>
              <a:gd name="connsiteY3" fmla="*/ 987777 h 1080000"/>
              <a:gd name="connsiteX4" fmla="*/ 0 w 855255"/>
              <a:gd name="connsiteY4" fmla="*/ 976774 h 1080000"/>
              <a:gd name="connsiteX5" fmla="*/ 0 w 855255"/>
              <a:gd name="connsiteY5" fmla="*/ 103227 h 1080000"/>
              <a:gd name="connsiteX6" fmla="*/ 13336 w 855255"/>
              <a:gd name="connsiteY6" fmla="*/ 92224 h 1080000"/>
              <a:gd name="connsiteX7" fmla="*/ 315255 w 855255"/>
              <a:gd name="connsiteY7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255" h="1080000">
                <a:moveTo>
                  <a:pt x="315255" y="0"/>
                </a:moveTo>
                <a:cubicBezTo>
                  <a:pt x="613489" y="0"/>
                  <a:pt x="855255" y="241766"/>
                  <a:pt x="855255" y="540000"/>
                </a:cubicBezTo>
                <a:cubicBezTo>
                  <a:pt x="855255" y="838234"/>
                  <a:pt x="613489" y="1080000"/>
                  <a:pt x="315255" y="1080000"/>
                </a:cubicBezTo>
                <a:cubicBezTo>
                  <a:pt x="203417" y="1080000"/>
                  <a:pt x="99520" y="1046002"/>
                  <a:pt x="13336" y="987777"/>
                </a:cubicBezTo>
                <a:lnTo>
                  <a:pt x="0" y="976774"/>
                </a:lnTo>
                <a:lnTo>
                  <a:pt x="0" y="103227"/>
                </a:lnTo>
                <a:lnTo>
                  <a:pt x="13336" y="92224"/>
                </a:lnTo>
                <a:cubicBezTo>
                  <a:pt x="99520" y="33999"/>
                  <a:pt x="203417" y="0"/>
                  <a:pt x="315255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E837114B-EE5E-464B-8A15-73F1CE6AA5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27027" y="3536950"/>
            <a:ext cx="3544231" cy="2773362"/>
          </a:xfrm>
          <a:custGeom>
            <a:avLst/>
            <a:gdLst/>
            <a:ahLst/>
            <a:cxnLst/>
            <a:rect l="l" t="t" r="r" b="b"/>
            <a:pathLst>
              <a:path w="5083992" h="2880518">
                <a:moveTo>
                  <a:pt x="0" y="0"/>
                </a:moveTo>
                <a:lnTo>
                  <a:pt x="5083992" y="0"/>
                </a:lnTo>
                <a:lnTo>
                  <a:pt x="5083992" y="2880518"/>
                </a:lnTo>
                <a:lnTo>
                  <a:pt x="0" y="2880518"/>
                </a:lnTo>
                <a:close/>
              </a:path>
            </a:pathLst>
          </a:cu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6F20DB2C-7FA3-4A58-9CFD-E5B8C17414DF}"/>
              </a:ext>
            </a:extLst>
          </p:cNvPr>
          <p:cNvSpPr/>
          <p:nvPr/>
        </p:nvSpPr>
        <p:spPr>
          <a:xfrm>
            <a:off x="6054628" y="1492631"/>
            <a:ext cx="590550" cy="449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6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31E19E-D13A-432B-86FD-1A186C7DF5B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144758" y="3009106"/>
            <a:ext cx="7896225" cy="1296988"/>
          </a:xfr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6C62B0E4-714C-4339-9D8D-1C55220FA1B7}"/>
              </a:ext>
            </a:extLst>
          </p:cNvPr>
          <p:cNvSpPr/>
          <p:nvPr/>
        </p:nvSpPr>
        <p:spPr>
          <a:xfrm rot="19526042">
            <a:off x="8964903" y="1556009"/>
            <a:ext cx="484632" cy="1552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12F6CEA5-8E20-491C-9DC0-977F488B27BA}"/>
              </a:ext>
            </a:extLst>
          </p:cNvPr>
          <p:cNvSpPr/>
          <p:nvPr/>
        </p:nvSpPr>
        <p:spPr>
          <a:xfrm rot="1767010">
            <a:off x="2495146" y="1437608"/>
            <a:ext cx="484632" cy="1552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5EFB6E-687C-4D58-90CF-F4F89B3A71EE}"/>
              </a:ext>
            </a:extLst>
          </p:cNvPr>
          <p:cNvSpPr txBox="1"/>
          <p:nvPr/>
        </p:nvSpPr>
        <p:spPr>
          <a:xfrm>
            <a:off x="3586163" y="342900"/>
            <a:ext cx="4629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You can toggle between your courses by choosing the home or waffle icon.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2CC8B2-856D-4A7F-A211-937FD7832714}"/>
              </a:ext>
            </a:extLst>
          </p:cNvPr>
          <p:cNvSpPr txBox="1"/>
          <p:nvPr/>
        </p:nvSpPr>
        <p:spPr>
          <a:xfrm>
            <a:off x="2344781" y="4945441"/>
            <a:ext cx="71564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Click on the little house to take you back to the Class Home page. Choose your next core class </a:t>
            </a:r>
            <a:r>
              <a:rPr lang="en-US" sz="3200" dirty="0">
                <a:latin typeface="+mj-lt"/>
                <a:sym typeface="Wingdings" panose="05000000000000000000" pitchFamily="2" charset="2"/>
              </a:rPr>
              <a:t>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7381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956DDD-0FDC-4891-A845-ADAD9D153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6373812" cy="984885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How to view your course content and assignments </a:t>
            </a:r>
            <a:r>
              <a:rPr lang="en-US" sz="3400" dirty="0">
                <a:sym typeface="Wingdings" panose="05000000000000000000" pitchFamily="2" charset="2"/>
              </a:rPr>
              <a:t></a:t>
            </a:r>
            <a:endParaRPr lang="en-US" sz="3400" dirty="0"/>
          </a:p>
        </p:txBody>
      </p:sp>
      <p:pic>
        <p:nvPicPr>
          <p:cNvPr id="8" name="Content Placeholder 7" descr="A computer screen capture&#10;&#10;Description automatically generated with low confidence">
            <a:extLst>
              <a:ext uri="{FF2B5EF4-FFF2-40B4-BE49-F238E27FC236}">
                <a16:creationId xmlns:a16="http://schemas.microsoft.com/office/drawing/2014/main" id="{51D72866-C841-448D-8CC7-4A7CA50BB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141" y="2083435"/>
            <a:ext cx="9883718" cy="4225290"/>
          </a:xfrm>
          <a:custGeom>
            <a:avLst/>
            <a:gdLst/>
            <a:ahLst/>
            <a:cxnLst/>
            <a:rect l="l" t="t" r="r" b="b"/>
            <a:pathLst>
              <a:path w="12192000" h="4225290">
                <a:moveTo>
                  <a:pt x="0" y="0"/>
                </a:moveTo>
                <a:lnTo>
                  <a:pt x="12192000" y="0"/>
                </a:lnTo>
                <a:lnTo>
                  <a:pt x="12192000" y="4225290"/>
                </a:lnTo>
                <a:lnTo>
                  <a:pt x="0" y="4225290"/>
                </a:lnTo>
                <a:close/>
              </a:path>
            </a:pathLst>
          </a:cu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FEFF1F7D-9AB0-4D7C-8D39-551CA4A502E6}"/>
              </a:ext>
            </a:extLst>
          </p:cNvPr>
          <p:cNvSpPr/>
          <p:nvPr/>
        </p:nvSpPr>
        <p:spPr>
          <a:xfrm>
            <a:off x="1980801" y="3827418"/>
            <a:ext cx="1385383" cy="2898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</a:t>
            </a:r>
          </a:p>
        </p:txBody>
      </p:sp>
    </p:spTree>
    <p:extLst>
      <p:ext uri="{BB962C8B-B14F-4D97-AF65-F5344CB8AC3E}">
        <p14:creationId xmlns:p14="http://schemas.microsoft.com/office/powerpoint/2010/main" val="2077464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86320-A2DB-4E56-9921-F78E6645A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449262"/>
            <a:ext cx="11091600" cy="1332000"/>
          </a:xfrm>
        </p:spPr>
        <p:txBody>
          <a:bodyPr/>
          <a:lstStyle/>
          <a:p>
            <a:r>
              <a:rPr lang="en-US" dirty="0"/>
              <a:t>Plan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D9DD5F-8387-44D3-AE87-8D7EEB5600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555" y="1705853"/>
            <a:ext cx="7539720" cy="1196444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6FBB17A-D835-43B5-93E7-43682218C8CA}"/>
              </a:ext>
            </a:extLst>
          </p:cNvPr>
          <p:cNvSpPr/>
          <p:nvPr/>
        </p:nvSpPr>
        <p:spPr>
          <a:xfrm>
            <a:off x="1371600" y="2443163"/>
            <a:ext cx="585788" cy="344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E241DE04-3E4F-490C-8D34-FD481822D796}"/>
              </a:ext>
            </a:extLst>
          </p:cNvPr>
          <p:cNvSpPr/>
          <p:nvPr/>
        </p:nvSpPr>
        <p:spPr>
          <a:xfrm>
            <a:off x="1585912" y="1746337"/>
            <a:ext cx="257175" cy="5572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1CF622-CC83-49A2-BC41-88752F5FC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55" y="3057159"/>
            <a:ext cx="7292972" cy="352836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783C54A-BCCF-44A4-8820-36DEE1DF4AEB}"/>
              </a:ext>
            </a:extLst>
          </p:cNvPr>
          <p:cNvSpPr/>
          <p:nvPr/>
        </p:nvSpPr>
        <p:spPr>
          <a:xfrm>
            <a:off x="1464468" y="3002668"/>
            <a:ext cx="757238" cy="426332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04892CF-C95B-4455-91A4-0589AF91CD5E}"/>
              </a:ext>
            </a:extLst>
          </p:cNvPr>
          <p:cNvSpPr/>
          <p:nvPr/>
        </p:nvSpPr>
        <p:spPr>
          <a:xfrm>
            <a:off x="1371600" y="3057159"/>
            <a:ext cx="900113" cy="40702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48D5240E-8FCC-4DBA-BAB8-71D367C01079}"/>
              </a:ext>
            </a:extLst>
          </p:cNvPr>
          <p:cNvSpPr/>
          <p:nvPr/>
        </p:nvSpPr>
        <p:spPr>
          <a:xfrm>
            <a:off x="6684621" y="5471608"/>
            <a:ext cx="457200" cy="5572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DD7BA5-3386-4A55-A8B3-A42531E29176}"/>
              </a:ext>
            </a:extLst>
          </p:cNvPr>
          <p:cNvSpPr txBox="1"/>
          <p:nvPr/>
        </p:nvSpPr>
        <p:spPr>
          <a:xfrm>
            <a:off x="8358188" y="1500187"/>
            <a:ext cx="345825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It has all assignments and lessons that are due in your course for the next few weeks.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latin typeface="+mj-lt"/>
              </a:rPr>
              <a:t>You can click on the even for the current day and click “More” to get direct access to lesson or assignment for that day!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756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9DEE1-BA6A-45D6-BDE6-32126941B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Plan: Monthly View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E01C3B-9F7E-46E6-B4E7-A44C680E11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0863" y="2400360"/>
            <a:ext cx="5435600" cy="3389193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E6329D-6BE6-4916-8614-03B2BCFAE0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You can view your Plan or “Calendar”  in Day, Week, or Month View</a:t>
            </a:r>
          </a:p>
          <a:p>
            <a:r>
              <a:rPr lang="en-US" dirty="0"/>
              <a:t>In” Month” view you can easily see a list of assignments for each day.</a:t>
            </a:r>
          </a:p>
          <a:p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BF08ED-A127-451C-8FB9-7E0782801FE4}"/>
              </a:ext>
            </a:extLst>
          </p:cNvPr>
          <p:cNvSpPr/>
          <p:nvPr/>
        </p:nvSpPr>
        <p:spPr>
          <a:xfrm>
            <a:off x="2503356" y="2323475"/>
            <a:ext cx="925643" cy="67455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18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37DAD-7810-4436-B2F3-803FAC05B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EED9FA-5189-4D96-8F16-B96BD9476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663" y="1328204"/>
            <a:ext cx="9777307" cy="2819644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808252E-F9AB-4CE6-B66E-4D98476953D3}"/>
              </a:ext>
            </a:extLst>
          </p:cNvPr>
          <p:cNvSpPr/>
          <p:nvPr/>
        </p:nvSpPr>
        <p:spPr>
          <a:xfrm>
            <a:off x="2200275" y="1519282"/>
            <a:ext cx="671513" cy="4572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9B17C8-58CF-4799-BAAE-96B80595A3EC}"/>
              </a:ext>
            </a:extLst>
          </p:cNvPr>
          <p:cNvSpPr/>
          <p:nvPr/>
        </p:nvSpPr>
        <p:spPr>
          <a:xfrm>
            <a:off x="292363" y="4210005"/>
            <a:ext cx="4408225" cy="2257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This is where you will  access all of your book, lessons, and assignments for the course.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Use the left navigation column to select the appropriate lesson/assignment for the day.</a:t>
            </a:r>
          </a:p>
        </p:txBody>
      </p:sp>
    </p:spTree>
    <p:extLst>
      <p:ext uri="{BB962C8B-B14F-4D97-AF65-F5344CB8AC3E}">
        <p14:creationId xmlns:p14="http://schemas.microsoft.com/office/powerpoint/2010/main" val="664178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91C33-CBB0-4969-A409-9FA33DB27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b">
            <a:normAutofit/>
          </a:bodyPr>
          <a:lstStyle/>
          <a:p>
            <a:endParaRPr lang="en-US" dirty="0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14BFFCD-C295-490E-A6E5-FCE264A92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541" y="1626541"/>
            <a:ext cx="9715500" cy="4947608"/>
          </a:xfrm>
          <a:custGeom>
            <a:avLst/>
            <a:gdLst/>
            <a:ahLst/>
            <a:cxnLst/>
            <a:rect l="l" t="t" r="r" b="b"/>
            <a:pathLst>
              <a:path w="7090237" h="5759451">
                <a:moveTo>
                  <a:pt x="0" y="0"/>
                </a:moveTo>
                <a:lnTo>
                  <a:pt x="7090237" y="0"/>
                </a:lnTo>
                <a:lnTo>
                  <a:pt x="7090237" y="5759451"/>
                </a:lnTo>
                <a:lnTo>
                  <a:pt x="0" y="5759451"/>
                </a:lnTo>
                <a:close/>
              </a:path>
            </a:pathLst>
          </a:cu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F1569594-4E9A-43B7-99E9-E94851DDD85A}"/>
              </a:ext>
            </a:extLst>
          </p:cNvPr>
          <p:cNvSpPr/>
          <p:nvPr/>
        </p:nvSpPr>
        <p:spPr>
          <a:xfrm>
            <a:off x="873390" y="3429000"/>
            <a:ext cx="791898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F1569594-4E9A-43B7-99E9-E94851DDD85A}"/>
              </a:ext>
            </a:extLst>
          </p:cNvPr>
          <p:cNvSpPr/>
          <p:nvPr/>
        </p:nvSpPr>
        <p:spPr>
          <a:xfrm>
            <a:off x="873390" y="4000500"/>
            <a:ext cx="791845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F1569594-4E9A-43B7-99E9-E94851DDD85A}"/>
              </a:ext>
            </a:extLst>
          </p:cNvPr>
          <p:cNvSpPr/>
          <p:nvPr/>
        </p:nvSpPr>
        <p:spPr>
          <a:xfrm>
            <a:off x="873389" y="4572000"/>
            <a:ext cx="791845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F5D785-5E78-43C3-A26E-4F2A3D70B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251" y="336153"/>
            <a:ext cx="5273497" cy="1257409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FB3BEF8C-D12B-4204-BAD9-EBBF521056E1}"/>
              </a:ext>
            </a:extLst>
          </p:cNvPr>
          <p:cNvSpPr/>
          <p:nvPr/>
        </p:nvSpPr>
        <p:spPr>
          <a:xfrm>
            <a:off x="5143500" y="957263"/>
            <a:ext cx="814388" cy="450893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C3075F8-4DB2-4171-9A9D-8CE70BD539E3}"/>
              </a:ext>
            </a:extLst>
          </p:cNvPr>
          <p:cNvSpPr/>
          <p:nvPr/>
        </p:nvSpPr>
        <p:spPr>
          <a:xfrm>
            <a:off x="1543050" y="1806684"/>
            <a:ext cx="2386013" cy="646091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57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F58DFC-35FD-4712-8B73-3DDDD95DA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dirty="0"/>
              <a:t>Course Materials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F2D4ED5-DC78-4C88-97AA-483206C53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70793" y="0"/>
            <a:ext cx="1468514" cy="1521012"/>
            <a:chOff x="5236793" y="2432482"/>
            <a:chExt cx="1468514" cy="1521012"/>
          </a:xfrm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0DE0B65A-4839-40B2-BA92-1464FEADB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463135" y="2432482"/>
              <a:ext cx="1242172" cy="729202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842A0A68-39DD-4DA7-BAD5-63B9C1398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36793" y="2566400"/>
              <a:ext cx="611884" cy="1076550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21A69E50-7E10-45C3-B4F2-19DBA7748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765469" y="2876944"/>
              <a:ext cx="630288" cy="1076550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40000"/>
                    <a:lumOff val="6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D166A8AB-8924-421C-BCED-B54DBC405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7897" y="5497189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9A77788-6085-4C3E-8D56-BEB3AFDB6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075" y="948170"/>
            <a:ext cx="7090237" cy="5087246"/>
          </a:xfrm>
          <a:custGeom>
            <a:avLst/>
            <a:gdLst/>
            <a:ahLst/>
            <a:cxnLst/>
            <a:rect l="l" t="t" r="r" b="b"/>
            <a:pathLst>
              <a:path w="7090237" h="5759451">
                <a:moveTo>
                  <a:pt x="0" y="0"/>
                </a:moveTo>
                <a:lnTo>
                  <a:pt x="7090237" y="0"/>
                </a:lnTo>
                <a:lnTo>
                  <a:pt x="7090237" y="5759451"/>
                </a:lnTo>
                <a:lnTo>
                  <a:pt x="0" y="5759451"/>
                </a:lnTo>
                <a:close/>
              </a:path>
            </a:pathLst>
          </a:cu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252E3C5-27BA-498E-A99D-C2C86607634C}"/>
              </a:ext>
            </a:extLst>
          </p:cNvPr>
          <p:cNvSpPr/>
          <p:nvPr/>
        </p:nvSpPr>
        <p:spPr>
          <a:xfrm>
            <a:off x="4550900" y="3800475"/>
            <a:ext cx="1364125" cy="3429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2DBF3FC6-74D2-4622-AA7E-F149A11EA266}"/>
              </a:ext>
            </a:extLst>
          </p:cNvPr>
          <p:cNvSpPr/>
          <p:nvPr/>
        </p:nvSpPr>
        <p:spPr>
          <a:xfrm>
            <a:off x="5034697" y="214313"/>
            <a:ext cx="628650" cy="671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F1569594-4E9A-43B7-99E9-E94851DDD85A}"/>
              </a:ext>
            </a:extLst>
          </p:cNvPr>
          <p:cNvSpPr/>
          <p:nvPr/>
        </p:nvSpPr>
        <p:spPr>
          <a:xfrm>
            <a:off x="6700202" y="1800225"/>
            <a:ext cx="791845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F1569594-4E9A-43B7-99E9-E94851DDD85A}"/>
              </a:ext>
            </a:extLst>
          </p:cNvPr>
          <p:cNvSpPr/>
          <p:nvPr/>
        </p:nvSpPr>
        <p:spPr>
          <a:xfrm>
            <a:off x="6700201" y="2539051"/>
            <a:ext cx="791845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F1569594-4E9A-43B7-99E9-E94851DDD85A}"/>
              </a:ext>
            </a:extLst>
          </p:cNvPr>
          <p:cNvSpPr/>
          <p:nvPr/>
        </p:nvSpPr>
        <p:spPr>
          <a:xfrm>
            <a:off x="6612609" y="3206043"/>
            <a:ext cx="791845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F1569594-4E9A-43B7-99E9-E94851DDD85A}"/>
              </a:ext>
            </a:extLst>
          </p:cNvPr>
          <p:cNvSpPr/>
          <p:nvPr/>
        </p:nvSpPr>
        <p:spPr>
          <a:xfrm>
            <a:off x="6612608" y="3959785"/>
            <a:ext cx="791845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4" name="Arrow: Right 63">
            <a:extLst>
              <a:ext uri="{FF2B5EF4-FFF2-40B4-BE49-F238E27FC236}">
                <a16:creationId xmlns:a16="http://schemas.microsoft.com/office/drawing/2014/main" id="{F1569594-4E9A-43B7-99E9-E94851DDD85A}"/>
              </a:ext>
            </a:extLst>
          </p:cNvPr>
          <p:cNvSpPr/>
          <p:nvPr/>
        </p:nvSpPr>
        <p:spPr>
          <a:xfrm>
            <a:off x="6596488" y="4603216"/>
            <a:ext cx="791845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5122" name="Picture 2" descr="Why Watching Silly Cat Videos Is Good for You - WSJ">
            <a:extLst>
              <a:ext uri="{FF2B5EF4-FFF2-40B4-BE49-F238E27FC236}">
                <a16:creationId xmlns:a16="http://schemas.microsoft.com/office/drawing/2014/main" id="{F05AE820-E320-4863-87DE-BA0504007C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25" y="337399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2237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1374A-492B-4774-8D53-CCC12978F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 (In chat, who remember what that means?)Recordings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3FF320-84E0-4A2D-9EF8-46806021E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3" y="2527301"/>
            <a:ext cx="9082613" cy="3979862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9448F58-38A0-4114-A8FA-80D09D0F7BD0}"/>
              </a:ext>
            </a:extLst>
          </p:cNvPr>
          <p:cNvSpPr/>
          <p:nvPr/>
        </p:nvSpPr>
        <p:spPr>
          <a:xfrm>
            <a:off x="1554693" y="2983276"/>
            <a:ext cx="1274164" cy="49467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E439CE3D-0722-4ED2-9C0E-FAC210A7AEEA}"/>
              </a:ext>
            </a:extLst>
          </p:cNvPr>
          <p:cNvSpPr/>
          <p:nvPr/>
        </p:nvSpPr>
        <p:spPr>
          <a:xfrm>
            <a:off x="1827443" y="1786250"/>
            <a:ext cx="728663" cy="646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64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991FC32-ECDF-4E4A-8C60-30E261523F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BE1442B-6DB5-4FF7-913C-159726980202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029C72-5081-4B8D-BE5E-200C13627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Student Orientation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6A8DD2-01C8-4285-B0FC-05298B260449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Check your audio settings—we want to make sure you can hear well!</a:t>
            </a:r>
          </a:p>
          <a:p>
            <a:r>
              <a:rPr lang="en-US" dirty="0"/>
              <a:t>Click on the little white gear near the top and it will navigate you through the steps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E31E72-3F8E-4A91-B3A1-21507F758E38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AB4242D-79B0-4F41-8FC0-EBB22B89D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300" y="1000450"/>
            <a:ext cx="5821680" cy="451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70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DD3C3-D599-4476-A9A3-2F7D9A71E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CD5AF-4B2D-4B1C-AB87-41BA836C9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2148123"/>
            <a:ext cx="11090274" cy="3979625"/>
          </a:xfrm>
        </p:spPr>
        <p:txBody>
          <a:bodyPr/>
          <a:lstStyle/>
          <a:p>
            <a:pPr algn="ctr"/>
            <a:r>
              <a:rPr lang="en-US" dirty="0"/>
              <a:t>Select your third core class and go into that class.</a:t>
            </a:r>
          </a:p>
          <a:p>
            <a:pPr algn="ctr"/>
            <a:r>
              <a:rPr lang="en-US" dirty="0"/>
              <a:t>Under “CONTENT” select “Start Here” and spend a few minutes  looking at the available content.</a:t>
            </a:r>
          </a:p>
          <a:p>
            <a:pPr algn="ctr"/>
            <a:r>
              <a:rPr lang="en-US" dirty="0"/>
              <a:t>Give me a </a:t>
            </a:r>
            <a:r>
              <a:rPr lang="en-US" dirty="0">
                <a:sym typeface="Wingdings" panose="05000000000000000000" pitchFamily="2" charset="2"/>
              </a:rPr>
              <a:t> when ready to move on!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3CD7CA-066A-446D-B838-BD64BBAA7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260" y="623866"/>
            <a:ext cx="8397968" cy="125740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6215421-9029-450A-A174-D08AF63C114D}"/>
              </a:ext>
            </a:extLst>
          </p:cNvPr>
          <p:cNvSpPr/>
          <p:nvPr/>
        </p:nvSpPr>
        <p:spPr>
          <a:xfrm>
            <a:off x="1571625" y="730252"/>
            <a:ext cx="371475" cy="328613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7110CF9-5BC2-43E9-8687-DE11A36A74A9}"/>
              </a:ext>
            </a:extLst>
          </p:cNvPr>
          <p:cNvSpPr/>
          <p:nvPr/>
        </p:nvSpPr>
        <p:spPr>
          <a:xfrm>
            <a:off x="9212238" y="652465"/>
            <a:ext cx="535840" cy="48418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2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0B41B7-04BA-46E1-ABB8-1D8A9831E83A}"/>
              </a:ext>
            </a:extLst>
          </p:cNvPr>
          <p:cNvSpPr/>
          <p:nvPr/>
        </p:nvSpPr>
        <p:spPr>
          <a:xfrm>
            <a:off x="0" y="0"/>
            <a:ext cx="3986213" cy="1700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+mj-lt"/>
              </a:rPr>
              <a:t>Grades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53A0BC-DEE4-4797-A802-3D5A18E19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676" y="221401"/>
            <a:ext cx="8397968" cy="125740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2C6DE06-F37D-45EC-A0C2-26E225C68D24}"/>
              </a:ext>
            </a:extLst>
          </p:cNvPr>
          <p:cNvSpPr/>
          <p:nvPr/>
        </p:nvSpPr>
        <p:spPr>
          <a:xfrm>
            <a:off x="6421656" y="960776"/>
            <a:ext cx="809469" cy="34477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xplosion: 14 Points 8">
            <a:extLst>
              <a:ext uri="{FF2B5EF4-FFF2-40B4-BE49-F238E27FC236}">
                <a16:creationId xmlns:a16="http://schemas.microsoft.com/office/drawing/2014/main" id="{5B2C3621-CF8F-4F85-8931-AAC73A4BFB62}"/>
              </a:ext>
            </a:extLst>
          </p:cNvPr>
          <p:cNvSpPr/>
          <p:nvPr/>
        </p:nvSpPr>
        <p:spPr>
          <a:xfrm>
            <a:off x="0" y="2257641"/>
            <a:ext cx="4557713" cy="3914775"/>
          </a:xfrm>
          <a:prstGeom prst="irregularSeal2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ALL GRADED TESTS AND ASSIGNMENTS</a:t>
            </a:r>
          </a:p>
        </p:txBody>
      </p:sp>
      <p:sp>
        <p:nvSpPr>
          <p:cNvPr id="11" name="Explosion: 14 Points 10">
            <a:extLst>
              <a:ext uri="{FF2B5EF4-FFF2-40B4-BE49-F238E27FC236}">
                <a16:creationId xmlns:a16="http://schemas.microsoft.com/office/drawing/2014/main" id="{17C6559D-C196-4951-84DB-1F17DC558BED}"/>
              </a:ext>
            </a:extLst>
          </p:cNvPr>
          <p:cNvSpPr/>
          <p:nvPr/>
        </p:nvSpPr>
        <p:spPr>
          <a:xfrm>
            <a:off x="4462464" y="1478810"/>
            <a:ext cx="4100513" cy="343619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CHECK DAILY</a:t>
            </a:r>
            <a:r>
              <a:rPr lang="en-US" dirty="0"/>
              <a:t>!</a:t>
            </a:r>
          </a:p>
        </p:txBody>
      </p:sp>
      <p:sp>
        <p:nvSpPr>
          <p:cNvPr id="12" name="Explosion: 14 Points 11">
            <a:extLst>
              <a:ext uri="{FF2B5EF4-FFF2-40B4-BE49-F238E27FC236}">
                <a16:creationId xmlns:a16="http://schemas.microsoft.com/office/drawing/2014/main" id="{BC1683A9-8BF4-40CE-8498-49E40F83E667}"/>
              </a:ext>
            </a:extLst>
          </p:cNvPr>
          <p:cNvSpPr/>
          <p:nvPr/>
        </p:nvSpPr>
        <p:spPr>
          <a:xfrm>
            <a:off x="8262938" y="2736219"/>
            <a:ext cx="3929062" cy="3750306"/>
          </a:xfrm>
          <a:prstGeom prst="irregularSeal2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ZEROS = INCOMPLETE</a:t>
            </a:r>
          </a:p>
        </p:txBody>
      </p:sp>
    </p:spTree>
    <p:extLst>
      <p:ext uri="{BB962C8B-B14F-4D97-AF65-F5344CB8AC3E}">
        <p14:creationId xmlns:p14="http://schemas.microsoft.com/office/powerpoint/2010/main" val="909111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CB5C6F-3E3F-4E53-B45E-C49C527D8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32" y="468373"/>
            <a:ext cx="11484335" cy="59212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23C0C6-E5F0-4520-B82A-8BB8544EA532}"/>
              </a:ext>
            </a:extLst>
          </p:cNvPr>
          <p:cNvSpPr/>
          <p:nvPr/>
        </p:nvSpPr>
        <p:spPr>
          <a:xfrm>
            <a:off x="8019738" y="224853"/>
            <a:ext cx="3986213" cy="1700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+mj-lt"/>
              </a:rPr>
              <a:t>Grades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8B2ACB-CBE1-4C29-B24F-6465263E852C}"/>
              </a:ext>
            </a:extLst>
          </p:cNvPr>
          <p:cNvSpPr/>
          <p:nvPr/>
        </p:nvSpPr>
        <p:spPr>
          <a:xfrm>
            <a:off x="8229600" y="3857625"/>
            <a:ext cx="771525" cy="54292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F985D5-7DAC-44B1-9A0C-67F001581F87}"/>
              </a:ext>
            </a:extLst>
          </p:cNvPr>
          <p:cNvSpPr/>
          <p:nvPr/>
        </p:nvSpPr>
        <p:spPr>
          <a:xfrm>
            <a:off x="9401175" y="3857625"/>
            <a:ext cx="1114425" cy="54292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8B3B47-78E5-407D-A833-36CDE1CD980A}"/>
              </a:ext>
            </a:extLst>
          </p:cNvPr>
          <p:cNvSpPr/>
          <p:nvPr/>
        </p:nvSpPr>
        <p:spPr>
          <a:xfrm>
            <a:off x="10915650" y="3857625"/>
            <a:ext cx="922517" cy="54292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9B553-0090-45B3-8815-ABA253C482D3}"/>
              </a:ext>
            </a:extLst>
          </p:cNvPr>
          <p:cNvSpPr/>
          <p:nvPr/>
        </p:nvSpPr>
        <p:spPr>
          <a:xfrm>
            <a:off x="1443038" y="5457825"/>
            <a:ext cx="3557587" cy="571500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52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C3A253-941D-406F-8C5E-428CBB22A8B5}"/>
              </a:ext>
            </a:extLst>
          </p:cNvPr>
          <p:cNvSpPr/>
          <p:nvPr/>
        </p:nvSpPr>
        <p:spPr>
          <a:xfrm>
            <a:off x="550864" y="549275"/>
            <a:ext cx="3565524" cy="1997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b" anchorCtr="0">
            <a:normAutofit/>
          </a:bodyPr>
          <a:lstStyle/>
          <a:p>
            <a:pPr defTabSz="914400">
              <a:spcBef>
                <a:spcPct val="0"/>
              </a:spcBef>
              <a:spcAft>
                <a:spcPts val="600"/>
              </a:spcAft>
            </a:pPr>
            <a:r>
              <a:rPr lang="en-US" sz="48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Assignments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A3E7B2-E7A2-4487-A03D-FB3B4AFD1515}"/>
              </a:ext>
            </a:extLst>
          </p:cNvPr>
          <p:cNvSpPr txBox="1"/>
          <p:nvPr/>
        </p:nvSpPr>
        <p:spPr>
          <a:xfrm>
            <a:off x="550863" y="2677306"/>
            <a:ext cx="3565525" cy="3415519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pPr marL="285750" indent="-228600" defTabSz="9144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alpha val="60000"/>
                  </a:schemeClr>
                </a:solidFill>
              </a:rPr>
              <a:t>This is a VERY important feature that you will use A LOT this semester.</a:t>
            </a:r>
          </a:p>
          <a:p>
            <a:pPr marL="285750" indent="-228600" defTabSz="9144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alpha val="60000"/>
                  </a:schemeClr>
                </a:solidFill>
              </a:rPr>
              <a:t>Used to turn in teacher graded assignments (labs, projects, papers, </a:t>
            </a:r>
            <a:r>
              <a:rPr lang="en-US" sz="1200" dirty="0" err="1">
                <a:solidFill>
                  <a:schemeClr val="tx1">
                    <a:alpha val="60000"/>
                  </a:schemeClr>
                </a:solidFill>
              </a:rPr>
              <a:t>etc</a:t>
            </a:r>
            <a:r>
              <a:rPr lang="en-US" sz="1200" dirty="0">
                <a:solidFill>
                  <a:schemeClr val="tx1">
                    <a:alpha val="60000"/>
                  </a:schemeClr>
                </a:solidFill>
              </a:rPr>
              <a:t>…)</a:t>
            </a:r>
          </a:p>
          <a:p>
            <a:pPr marL="285750" indent="-228600" defTabSz="9144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>
                    <a:alpha val="60000"/>
                  </a:schemeClr>
                </a:solidFill>
              </a:rPr>
              <a:t>MAKE SURE YOU ARE CAREFUL TO PUT YOUR ASSIGNMENT IN THE CORRECT FOLDER.</a:t>
            </a:r>
          </a:p>
          <a:p>
            <a:pPr marL="285750" indent="-228600" defTabSz="9144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alpha val="60000"/>
                  </a:schemeClr>
                </a:solidFill>
              </a:rPr>
              <a:t>Also note, teachers see the date and exact time an assignment is submitted.</a:t>
            </a:r>
          </a:p>
          <a:p>
            <a:pPr marL="285750" indent="-228600" defTabSz="9144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alpha val="60000"/>
                  </a:schemeClr>
                </a:solidFill>
              </a:rPr>
              <a:t>Please check on your assignment submissions AFTER the teacher has graded it to:</a:t>
            </a:r>
          </a:p>
          <a:p>
            <a:pPr marL="742950" lvl="1" indent="-228600" defTabSz="9144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alpha val="60000"/>
                  </a:schemeClr>
                </a:solidFill>
              </a:rPr>
              <a:t>Ensure the teacher has graded your assignment.</a:t>
            </a:r>
          </a:p>
          <a:p>
            <a:pPr marL="742950" lvl="1" indent="-228600" defTabSz="9144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alpha val="60000"/>
                  </a:schemeClr>
                </a:solidFill>
              </a:rPr>
              <a:t>Read the important feedback a teacher has left for you.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CC0E23D-E2F5-4D23-AB83-DA9886588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163" y="810971"/>
            <a:ext cx="5262233" cy="5759451"/>
          </a:xfrm>
          <a:custGeom>
            <a:avLst/>
            <a:gdLst/>
            <a:ahLst/>
            <a:cxnLst/>
            <a:rect l="l" t="t" r="r" b="b"/>
            <a:pathLst>
              <a:path w="7090237" h="5759451">
                <a:moveTo>
                  <a:pt x="0" y="0"/>
                </a:moveTo>
                <a:lnTo>
                  <a:pt x="7090237" y="0"/>
                </a:lnTo>
                <a:lnTo>
                  <a:pt x="7090237" y="5759451"/>
                </a:lnTo>
                <a:lnTo>
                  <a:pt x="0" y="5759451"/>
                </a:lnTo>
                <a:close/>
              </a:path>
            </a:pathLst>
          </a:cu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55422C2-E4E4-4536-9C6A-810EDC7E3B7B}"/>
              </a:ext>
            </a:extLst>
          </p:cNvPr>
          <p:cNvSpPr/>
          <p:nvPr/>
        </p:nvSpPr>
        <p:spPr>
          <a:xfrm>
            <a:off x="7254474" y="674150"/>
            <a:ext cx="1394085" cy="932319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DF874C-B53E-4ECA-AF4E-284F712151CB}"/>
              </a:ext>
            </a:extLst>
          </p:cNvPr>
          <p:cNvSpPr/>
          <p:nvPr/>
        </p:nvSpPr>
        <p:spPr>
          <a:xfrm>
            <a:off x="6557963" y="1771650"/>
            <a:ext cx="1871662" cy="90565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388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683C00-92B8-499F-B75B-84D81DBD08BD}"/>
              </a:ext>
            </a:extLst>
          </p:cNvPr>
          <p:cNvSpPr/>
          <p:nvPr/>
        </p:nvSpPr>
        <p:spPr>
          <a:xfrm>
            <a:off x="550864" y="549275"/>
            <a:ext cx="6373812" cy="984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0">
            <a:normAutofit/>
          </a:bodyPr>
          <a:lstStyle/>
          <a:p>
            <a:pPr defTabSz="914400"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Assignments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1ACE9CC-FA52-49A8-A8CB-4C6772C4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83434"/>
            <a:ext cx="12192000" cy="4774566"/>
          </a:xfrm>
          <a:prstGeom prst="rect">
            <a:avLst/>
          </a:prstGeom>
          <a:solidFill>
            <a:schemeClr val="bg2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C2BD0D9-5EF4-4919-9594-C70F81E4F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005" y="2083435"/>
            <a:ext cx="9441989" cy="4225290"/>
          </a:xfrm>
          <a:custGeom>
            <a:avLst/>
            <a:gdLst/>
            <a:ahLst/>
            <a:cxnLst/>
            <a:rect l="l" t="t" r="r" b="b"/>
            <a:pathLst>
              <a:path w="12192000" h="4225290">
                <a:moveTo>
                  <a:pt x="0" y="0"/>
                </a:moveTo>
                <a:lnTo>
                  <a:pt x="12192000" y="0"/>
                </a:lnTo>
                <a:lnTo>
                  <a:pt x="12192000" y="4225290"/>
                </a:lnTo>
                <a:lnTo>
                  <a:pt x="0" y="4225290"/>
                </a:lnTo>
                <a:close/>
              </a:path>
            </a:pathLst>
          </a:cu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8B56926-F216-4281-9196-1495BD306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CA01158-F7A8-4DC7-A0DC-D41A724E913D}"/>
              </a:ext>
            </a:extLst>
          </p:cNvPr>
          <p:cNvSpPr/>
          <p:nvPr/>
        </p:nvSpPr>
        <p:spPr>
          <a:xfrm>
            <a:off x="1563247" y="3429000"/>
            <a:ext cx="3608360" cy="72909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3DEAD0-C793-492E-B363-9E1CB5A6CD40}"/>
              </a:ext>
            </a:extLst>
          </p:cNvPr>
          <p:cNvSpPr txBox="1"/>
          <p:nvPr/>
        </p:nvSpPr>
        <p:spPr>
          <a:xfrm>
            <a:off x="4329113" y="2490994"/>
            <a:ext cx="4786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Click on the assignment you want to submit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80011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E530CB-B6BB-4512-BFCA-F482E81E273B}"/>
              </a:ext>
            </a:extLst>
          </p:cNvPr>
          <p:cNvSpPr/>
          <p:nvPr/>
        </p:nvSpPr>
        <p:spPr>
          <a:xfrm>
            <a:off x="550864" y="549275"/>
            <a:ext cx="6373812" cy="984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0">
            <a:normAutofit/>
          </a:bodyPr>
          <a:lstStyle/>
          <a:p>
            <a:pPr defTabSz="914400"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Assignments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ACE9CC-FA52-49A8-A8CB-4C6772C4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83434"/>
            <a:ext cx="12192000" cy="4774566"/>
          </a:xfrm>
          <a:prstGeom prst="rect">
            <a:avLst/>
          </a:prstGeom>
          <a:solidFill>
            <a:schemeClr val="bg2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7407DC5-F9C1-4599-8F6A-5395C6A36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936" y="2083435"/>
            <a:ext cx="6036128" cy="4225290"/>
          </a:xfrm>
          <a:custGeom>
            <a:avLst/>
            <a:gdLst/>
            <a:ahLst/>
            <a:cxnLst/>
            <a:rect l="l" t="t" r="r" b="b"/>
            <a:pathLst>
              <a:path w="12192000" h="4225290">
                <a:moveTo>
                  <a:pt x="0" y="0"/>
                </a:moveTo>
                <a:lnTo>
                  <a:pt x="12192000" y="0"/>
                </a:lnTo>
                <a:lnTo>
                  <a:pt x="12192000" y="4225290"/>
                </a:lnTo>
                <a:lnTo>
                  <a:pt x="0" y="4225290"/>
                </a:lnTo>
                <a:close/>
              </a:path>
            </a:pathLst>
          </a:cu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8B56926-F216-4281-9196-1495BD306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F1569594-4E9A-43B7-99E9-E94851DDD85A}"/>
              </a:ext>
            </a:extLst>
          </p:cNvPr>
          <p:cNvSpPr/>
          <p:nvPr/>
        </p:nvSpPr>
        <p:spPr>
          <a:xfrm>
            <a:off x="2120674" y="3167920"/>
            <a:ext cx="791845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F1569594-4E9A-43B7-99E9-E94851DDD85A}"/>
              </a:ext>
            </a:extLst>
          </p:cNvPr>
          <p:cNvSpPr/>
          <p:nvPr/>
        </p:nvSpPr>
        <p:spPr>
          <a:xfrm>
            <a:off x="2095713" y="2300077"/>
            <a:ext cx="791845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F1569594-4E9A-43B7-99E9-E94851DDD85A}"/>
              </a:ext>
            </a:extLst>
          </p:cNvPr>
          <p:cNvSpPr/>
          <p:nvPr/>
        </p:nvSpPr>
        <p:spPr>
          <a:xfrm>
            <a:off x="2148350" y="4516449"/>
            <a:ext cx="791845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9FF9B15-0142-4F82-AE5F-E0E3CE24E9EF}"/>
              </a:ext>
            </a:extLst>
          </p:cNvPr>
          <p:cNvSpPr/>
          <p:nvPr/>
        </p:nvSpPr>
        <p:spPr>
          <a:xfrm>
            <a:off x="3243263" y="5955792"/>
            <a:ext cx="842962" cy="352933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D702DD0-7049-4341-87FA-DF03F301BC9C}"/>
              </a:ext>
            </a:extLst>
          </p:cNvPr>
          <p:cNvSpPr/>
          <p:nvPr/>
        </p:nvSpPr>
        <p:spPr>
          <a:xfrm>
            <a:off x="4417059" y="5952964"/>
            <a:ext cx="842962" cy="427901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E046A81-36CB-4AD9-A58F-DA8645AF84D9}"/>
              </a:ext>
            </a:extLst>
          </p:cNvPr>
          <p:cNvSpPr/>
          <p:nvPr/>
        </p:nvSpPr>
        <p:spPr>
          <a:xfrm>
            <a:off x="5500688" y="5952964"/>
            <a:ext cx="1071193" cy="367707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A697F4-A97F-4F66-8CF1-218CB9BC6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918" y="243564"/>
            <a:ext cx="6553768" cy="3185436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3FBB2DBD-A104-4C0F-9B20-474254803074}"/>
              </a:ext>
            </a:extLst>
          </p:cNvPr>
          <p:cNvSpPr/>
          <p:nvPr/>
        </p:nvSpPr>
        <p:spPr>
          <a:xfrm>
            <a:off x="4838540" y="911305"/>
            <a:ext cx="1588610" cy="50438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ACD5AC-D251-4552-8E2B-00CB965D0CF3}"/>
              </a:ext>
            </a:extLst>
          </p:cNvPr>
          <p:cNvSpPr txBox="1"/>
          <p:nvPr/>
        </p:nvSpPr>
        <p:spPr>
          <a:xfrm>
            <a:off x="7547021" y="2071489"/>
            <a:ext cx="3554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Add the file from your computer that you wish to submit. After choosing, make sure to hit SUBMIT/</a:t>
            </a:r>
            <a:r>
              <a:rPr lang="en-US" b="1" dirty="0" err="1">
                <a:solidFill>
                  <a:srgbClr val="FF0000"/>
                </a:solidFill>
              </a:rPr>
              <a:t>UpLOAD</a:t>
            </a:r>
            <a:r>
              <a:rPr lang="en-US" b="1" dirty="0">
                <a:solidFill>
                  <a:srgbClr val="FF0000"/>
                </a:solidFill>
              </a:rPr>
              <a:t>/ADD.</a:t>
            </a:r>
          </a:p>
        </p:txBody>
      </p:sp>
    </p:spTree>
    <p:extLst>
      <p:ext uri="{BB962C8B-B14F-4D97-AF65-F5344CB8AC3E}">
        <p14:creationId xmlns:p14="http://schemas.microsoft.com/office/powerpoint/2010/main" val="41973267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D23855-E38C-4F1E-98A3-59C1699B4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210" y="717947"/>
            <a:ext cx="5944115" cy="54563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E098265-F2CC-4D6E-A20C-182CED6F4833}"/>
              </a:ext>
            </a:extLst>
          </p:cNvPr>
          <p:cNvSpPr/>
          <p:nvPr/>
        </p:nvSpPr>
        <p:spPr>
          <a:xfrm>
            <a:off x="550864" y="549275"/>
            <a:ext cx="3335336" cy="984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0">
            <a:normAutofit fontScale="92500"/>
          </a:bodyPr>
          <a:lstStyle/>
          <a:p>
            <a:pPr defTabSz="914400"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Assignments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FFE9E1D-BA0C-4B0F-9FEC-9B7C4172830F}"/>
              </a:ext>
            </a:extLst>
          </p:cNvPr>
          <p:cNvSpPr/>
          <p:nvPr/>
        </p:nvSpPr>
        <p:spPr>
          <a:xfrm>
            <a:off x="4224080" y="1328738"/>
            <a:ext cx="90745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3D55947-C7FC-4C3F-9330-94FBD431EA12}"/>
              </a:ext>
            </a:extLst>
          </p:cNvPr>
          <p:cNvSpPr/>
          <p:nvPr/>
        </p:nvSpPr>
        <p:spPr>
          <a:xfrm>
            <a:off x="4457700" y="1534160"/>
            <a:ext cx="1457325" cy="65182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39C4AC9-F2E8-4BE1-9C22-5BE6AB1E2B48}"/>
              </a:ext>
            </a:extLst>
          </p:cNvPr>
          <p:cNvSpPr/>
          <p:nvPr/>
        </p:nvSpPr>
        <p:spPr>
          <a:xfrm>
            <a:off x="4057649" y="5323840"/>
            <a:ext cx="1128713" cy="75723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FA8D26-A55E-42C4-B7B0-CDAD9773E04A}"/>
              </a:ext>
            </a:extLst>
          </p:cNvPr>
          <p:cNvSpPr txBox="1"/>
          <p:nvPr/>
        </p:nvSpPr>
        <p:spPr>
          <a:xfrm>
            <a:off x="4729162" y="3062972"/>
            <a:ext cx="44112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Add the file from your computer that you wish to submit. After choosing, make sure to hit SUBMIT/</a:t>
            </a:r>
            <a:r>
              <a:rPr lang="en-US" b="1" dirty="0" err="1">
                <a:solidFill>
                  <a:srgbClr val="FF0000"/>
                </a:solidFill>
              </a:rPr>
              <a:t>UpLOAD</a:t>
            </a:r>
            <a:r>
              <a:rPr lang="en-US" b="1" dirty="0">
                <a:solidFill>
                  <a:srgbClr val="FF0000"/>
                </a:solidFill>
              </a:rPr>
              <a:t>/ADD.</a:t>
            </a:r>
          </a:p>
        </p:txBody>
      </p:sp>
    </p:spTree>
    <p:extLst>
      <p:ext uri="{BB962C8B-B14F-4D97-AF65-F5344CB8AC3E}">
        <p14:creationId xmlns:p14="http://schemas.microsoft.com/office/powerpoint/2010/main" val="10471391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8A00A08-E4E6-4184-B484-E0E034072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171" y="13882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780E404-3121-4F33-AF2D-65F659A97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7675" y="288981"/>
            <a:ext cx="1262947" cy="1335600"/>
            <a:chOff x="2678417" y="2427951"/>
            <a:chExt cx="1262947" cy="133560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39341D-8322-49F1-91DA-6D115CCAE7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EB9DB0E-3B0E-411A-9274-448D565CA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E50D88E-C935-458F-B19E-32F246AD3869}"/>
              </a:ext>
            </a:extLst>
          </p:cNvPr>
          <p:cNvSpPr/>
          <p:nvPr/>
        </p:nvSpPr>
        <p:spPr>
          <a:xfrm>
            <a:off x="550864" y="549275"/>
            <a:ext cx="3565524" cy="3034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b" anchorCtr="0">
            <a:normAutofit/>
          </a:bodyPr>
          <a:lstStyle/>
          <a:p>
            <a:pPr defTabSz="914400">
              <a:spcBef>
                <a:spcPct val="0"/>
              </a:spcBef>
              <a:spcAft>
                <a:spcPts val="600"/>
              </a:spcAft>
            </a:pPr>
            <a:r>
              <a:rPr lang="en-US" sz="48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Class Folders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B158E9A-DBF4-4AA7-B6B7-8C8EB2FBD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25249" y="5435090"/>
            <a:ext cx="762805" cy="734873"/>
            <a:chOff x="7950336" y="1300590"/>
            <a:chExt cx="762805" cy="734873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6150ACFD-AEC6-42A3-A5A7-E7AD6B13E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20298" y="1428832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DB4D1217-FEB1-4D2A-80F4-C227B66D7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066503" y="1339815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0BCA7138-22BA-4785-8B3D-9D45213E8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3600000">
              <a:off x="8217173" y="1608753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60000"/>
                  </a:schemeClr>
                </a:gs>
                <a:gs pos="100000">
                  <a:schemeClr val="accent1">
                    <a:lumMod val="60000"/>
                    <a:lumOff val="4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bg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34EAC12-4331-4518-9B9D-0CAC78EDA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776" y="1198640"/>
            <a:ext cx="7345363" cy="4462307"/>
          </a:xfrm>
          <a:custGeom>
            <a:avLst/>
            <a:gdLst/>
            <a:ahLst/>
            <a:cxnLst/>
            <a:rect l="l" t="t" r="r" b="b"/>
            <a:pathLst>
              <a:path w="7345363" h="5761037">
                <a:moveTo>
                  <a:pt x="0" y="0"/>
                </a:moveTo>
                <a:lnTo>
                  <a:pt x="7345363" y="0"/>
                </a:lnTo>
                <a:lnTo>
                  <a:pt x="7345363" y="5761037"/>
                </a:lnTo>
                <a:lnTo>
                  <a:pt x="0" y="57610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017499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E319BD96-E1CC-41A5-AA86-B9761AC8B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7841"/>
            <a:ext cx="12192000" cy="332232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D4EA4DF-0E7C-4098-86F6-7D0ACAEFC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7859713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8FE939-9EA0-4BF3-A38E-30E962302278}"/>
              </a:ext>
            </a:extLst>
          </p:cNvPr>
          <p:cNvSpPr/>
          <p:nvPr/>
        </p:nvSpPr>
        <p:spPr>
          <a:xfrm>
            <a:off x="550864" y="549275"/>
            <a:ext cx="3565524" cy="3034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b" anchorCtr="0">
            <a:normAutofit/>
          </a:bodyPr>
          <a:lstStyle/>
          <a:p>
            <a:pPr defTabSz="914400">
              <a:spcBef>
                <a:spcPct val="0"/>
              </a:spcBef>
              <a:spcAft>
                <a:spcPts val="600"/>
              </a:spcAft>
            </a:pPr>
            <a:r>
              <a:rPr lang="en-US" sz="48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Email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05BC49-0F00-4C85-9AF5-A0CC5B39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B61F335-0FD5-4235-9D99-41FFC449AA78}"/>
              </a:ext>
            </a:extLst>
          </p:cNvPr>
          <p:cNvSpPr/>
          <p:nvPr/>
        </p:nvSpPr>
        <p:spPr>
          <a:xfrm>
            <a:off x="10244138" y="1767841"/>
            <a:ext cx="563770" cy="53113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2F6B87-DB9B-4FF9-A8A4-E92983C584D9}"/>
              </a:ext>
            </a:extLst>
          </p:cNvPr>
          <p:cNvSpPr txBox="1"/>
          <p:nvPr/>
        </p:nvSpPr>
        <p:spPr>
          <a:xfrm>
            <a:off x="8558213" y="3686175"/>
            <a:ext cx="3386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Super important to CHECK your email at least once a day!</a:t>
            </a:r>
          </a:p>
        </p:txBody>
      </p:sp>
    </p:spTree>
    <p:extLst>
      <p:ext uri="{BB962C8B-B14F-4D97-AF65-F5344CB8AC3E}">
        <p14:creationId xmlns:p14="http://schemas.microsoft.com/office/powerpoint/2010/main" val="33429473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2BB045-5909-44D0-B3E7-3F1E285FBD9C}"/>
              </a:ext>
            </a:extLst>
          </p:cNvPr>
          <p:cNvSpPr/>
          <p:nvPr/>
        </p:nvSpPr>
        <p:spPr>
          <a:xfrm>
            <a:off x="0" y="0"/>
            <a:ext cx="5129213" cy="1543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+mj-lt"/>
              </a:rPr>
              <a:t>Email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E6ACFF-486F-4252-BB1E-65632ABDF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3892"/>
            <a:ext cx="4366638" cy="282726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30D5DF2-AD49-463F-9017-5929B4D84121}"/>
              </a:ext>
            </a:extLst>
          </p:cNvPr>
          <p:cNvSpPr/>
          <p:nvPr/>
        </p:nvSpPr>
        <p:spPr>
          <a:xfrm>
            <a:off x="485776" y="2386013"/>
            <a:ext cx="1100137" cy="357187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C1C266A-622D-4165-826B-E64FBEFE99EE}"/>
              </a:ext>
            </a:extLst>
          </p:cNvPr>
          <p:cNvSpPr/>
          <p:nvPr/>
        </p:nvSpPr>
        <p:spPr>
          <a:xfrm>
            <a:off x="528639" y="2921794"/>
            <a:ext cx="1214438" cy="38576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E6A625F-C643-40B3-BB77-1893F513E62B}"/>
              </a:ext>
            </a:extLst>
          </p:cNvPr>
          <p:cNvSpPr/>
          <p:nvPr/>
        </p:nvSpPr>
        <p:spPr>
          <a:xfrm>
            <a:off x="642938" y="3429000"/>
            <a:ext cx="1543050" cy="357187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389A63-C2B3-458A-8E6F-04253387D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712" y="2921794"/>
            <a:ext cx="7386638" cy="282726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01DB362-766E-45B6-8B95-D20939BC90D6}"/>
              </a:ext>
            </a:extLst>
          </p:cNvPr>
          <p:cNvSpPr/>
          <p:nvPr/>
        </p:nvSpPr>
        <p:spPr>
          <a:xfrm>
            <a:off x="9029700" y="4571999"/>
            <a:ext cx="1343025" cy="130016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92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23"/>
          <p:cNvSpPr txBox="1">
            <a:spLocks noGrp="1"/>
          </p:cNvSpPr>
          <p:nvPr>
            <p:ph type="title"/>
          </p:nvPr>
        </p:nvSpPr>
        <p:spPr>
          <a:xfrm>
            <a:off x="5435527" y="1932050"/>
            <a:ext cx="5754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Hello! I’m...</a:t>
            </a:r>
            <a:endParaRPr/>
          </a:p>
        </p:txBody>
      </p:sp>
      <p:sp>
        <p:nvSpPr>
          <p:cNvPr id="751" name="Google Shape;751;p23"/>
          <p:cNvSpPr txBox="1">
            <a:spLocks noGrp="1"/>
          </p:cNvSpPr>
          <p:nvPr>
            <p:ph type="body" idx="1"/>
          </p:nvPr>
        </p:nvSpPr>
        <p:spPr>
          <a:xfrm>
            <a:off x="5435500" y="3336350"/>
            <a:ext cx="5754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Here is where you introduce yourself.</a:t>
            </a:r>
            <a:endParaRPr dirty="0"/>
          </a:p>
          <a:p>
            <a:pPr marL="0" lvl="0" indent="0" algn="r" rtl="0">
              <a:spcBef>
                <a:spcPts val="2100"/>
              </a:spcBef>
              <a:spcAft>
                <a:spcPts val="2100"/>
              </a:spcAft>
              <a:buNone/>
            </a:pPr>
            <a:r>
              <a:rPr lang="en" dirty="0"/>
              <a:t>You can add your name, title and a little background. Right click the image and replace it with your own.</a:t>
            </a:r>
            <a:endParaRPr dirty="0"/>
          </a:p>
        </p:txBody>
      </p:sp>
      <p:pic>
        <p:nvPicPr>
          <p:cNvPr id="752" name="Google Shape;752;p23"/>
          <p:cNvPicPr preferRelativeResize="0"/>
          <p:nvPr/>
        </p:nvPicPr>
        <p:blipFill rotWithShape="1">
          <a:blip r:embed="rId3">
            <a:alphaModFix/>
          </a:blip>
          <a:srcRect t="12671"/>
          <a:stretch/>
        </p:blipFill>
        <p:spPr>
          <a:xfrm>
            <a:off x="1014750" y="1133525"/>
            <a:ext cx="4369950" cy="572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4D045-0058-4B30-A107-8087C07A5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6373812" cy="984885"/>
          </a:xfrm>
        </p:spPr>
        <p:txBody>
          <a:bodyPr vert="horz" wrap="square" lIns="0" tIns="0" rIns="0" bIns="0" rtlCol="0" anchor="ctr" anchorCtr="0">
            <a:normAutofit fontScale="90000"/>
          </a:bodyPr>
          <a:lstStyle/>
          <a:p>
            <a:r>
              <a:rPr lang="en-US" dirty="0"/>
              <a:t>Where do I find my daily work each day?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37C590-43F9-45AE-8FCA-C5BCCC73D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2492" y="1798431"/>
            <a:ext cx="9337653" cy="4400782"/>
          </a:xfrm>
          <a:custGeom>
            <a:avLst/>
            <a:gdLst/>
            <a:ahLst/>
            <a:cxnLst/>
            <a:rect l="l" t="t" r="r" b="b"/>
            <a:pathLst>
              <a:path w="12192000" h="4225290">
                <a:moveTo>
                  <a:pt x="0" y="0"/>
                </a:moveTo>
                <a:lnTo>
                  <a:pt x="12192000" y="0"/>
                </a:lnTo>
                <a:lnTo>
                  <a:pt x="12192000" y="4225290"/>
                </a:lnTo>
                <a:lnTo>
                  <a:pt x="0" y="4225290"/>
                </a:lnTo>
                <a:close/>
              </a:path>
            </a:pathLst>
          </a:cu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512EFD2D-274B-424A-B08B-FE71A1C9F021}"/>
              </a:ext>
            </a:extLst>
          </p:cNvPr>
          <p:cNvSpPr/>
          <p:nvPr/>
        </p:nvSpPr>
        <p:spPr>
          <a:xfrm>
            <a:off x="2341444" y="3008082"/>
            <a:ext cx="1716206" cy="6095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</a:t>
            </a:r>
          </a:p>
        </p:txBody>
      </p:sp>
    </p:spTree>
    <p:extLst>
      <p:ext uri="{BB962C8B-B14F-4D97-AF65-F5344CB8AC3E}">
        <p14:creationId xmlns:p14="http://schemas.microsoft.com/office/powerpoint/2010/main" val="21719212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956DDD-0FDC-4891-A845-ADAD9D153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6373812" cy="984885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How to view your course content and assignments </a:t>
            </a:r>
            <a:r>
              <a:rPr lang="en-US" sz="3400" dirty="0">
                <a:sym typeface="Wingdings" panose="05000000000000000000" pitchFamily="2" charset="2"/>
              </a:rPr>
              <a:t></a:t>
            </a:r>
            <a:endParaRPr lang="en-US" sz="3400" dirty="0"/>
          </a:p>
        </p:txBody>
      </p:sp>
      <p:pic>
        <p:nvPicPr>
          <p:cNvPr id="8" name="Content Placeholder 7" descr="A computer screen capture&#10;&#10;Description automatically generated with low confidence">
            <a:extLst>
              <a:ext uri="{FF2B5EF4-FFF2-40B4-BE49-F238E27FC236}">
                <a16:creationId xmlns:a16="http://schemas.microsoft.com/office/drawing/2014/main" id="{51D72866-C841-448D-8CC7-4A7CA50BB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141" y="2083435"/>
            <a:ext cx="9883718" cy="4225290"/>
          </a:xfrm>
          <a:custGeom>
            <a:avLst/>
            <a:gdLst/>
            <a:ahLst/>
            <a:cxnLst/>
            <a:rect l="l" t="t" r="r" b="b"/>
            <a:pathLst>
              <a:path w="12192000" h="4225290">
                <a:moveTo>
                  <a:pt x="0" y="0"/>
                </a:moveTo>
                <a:lnTo>
                  <a:pt x="12192000" y="0"/>
                </a:lnTo>
                <a:lnTo>
                  <a:pt x="12192000" y="4225290"/>
                </a:lnTo>
                <a:lnTo>
                  <a:pt x="0" y="4225290"/>
                </a:lnTo>
                <a:close/>
              </a:path>
            </a:pathLst>
          </a:cu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FEFF1F7D-9AB0-4D7C-8D39-551CA4A502E6}"/>
              </a:ext>
            </a:extLst>
          </p:cNvPr>
          <p:cNvSpPr/>
          <p:nvPr/>
        </p:nvSpPr>
        <p:spPr>
          <a:xfrm>
            <a:off x="1980801" y="3827418"/>
            <a:ext cx="1385383" cy="2898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</a:t>
            </a:r>
          </a:p>
        </p:txBody>
      </p:sp>
    </p:spTree>
    <p:extLst>
      <p:ext uri="{BB962C8B-B14F-4D97-AF65-F5344CB8AC3E}">
        <p14:creationId xmlns:p14="http://schemas.microsoft.com/office/powerpoint/2010/main" val="6877749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93A9E-EB19-431F-9E19-284868FD3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6373812" cy="984885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r>
              <a:rPr lang="en-US" dirty="0"/>
              <a:t>Classes</a:t>
            </a:r>
          </a:p>
        </p:txBody>
      </p:sp>
      <p:pic>
        <p:nvPicPr>
          <p:cNvPr id="5" name="Content Placeholder 4" descr="Graphical user interface, application, website, Teams&#10;&#10;Description automatically generated">
            <a:extLst>
              <a:ext uri="{FF2B5EF4-FFF2-40B4-BE49-F238E27FC236}">
                <a16:creationId xmlns:a16="http://schemas.microsoft.com/office/drawing/2014/main" id="{28221B18-8EB6-4842-AB77-1879CA26E6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8197" y="2080606"/>
            <a:ext cx="9235605" cy="4225290"/>
          </a:xfrm>
          <a:custGeom>
            <a:avLst/>
            <a:gdLst/>
            <a:ahLst/>
            <a:cxnLst/>
            <a:rect l="l" t="t" r="r" b="b"/>
            <a:pathLst>
              <a:path w="12192000" h="4225290">
                <a:moveTo>
                  <a:pt x="0" y="0"/>
                </a:moveTo>
                <a:lnTo>
                  <a:pt x="12192000" y="0"/>
                </a:lnTo>
                <a:lnTo>
                  <a:pt x="12192000" y="4225290"/>
                </a:lnTo>
                <a:lnTo>
                  <a:pt x="0" y="4225290"/>
                </a:lnTo>
                <a:close/>
              </a:path>
            </a:pathLst>
          </a:cu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92A8264C-1B0F-4162-BDDF-31C93EE94169}"/>
              </a:ext>
            </a:extLst>
          </p:cNvPr>
          <p:cNvSpPr/>
          <p:nvPr/>
        </p:nvSpPr>
        <p:spPr>
          <a:xfrm>
            <a:off x="209862" y="3740685"/>
            <a:ext cx="1189890" cy="3206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AEE6DD7-5C95-44DC-8A56-6F1C2443708B}"/>
              </a:ext>
            </a:extLst>
          </p:cNvPr>
          <p:cNvSpPr/>
          <p:nvPr/>
        </p:nvSpPr>
        <p:spPr>
          <a:xfrm>
            <a:off x="2877949" y="2527132"/>
            <a:ext cx="2994214" cy="17726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E53EAE65-3310-4CFD-B299-E664A364832E}"/>
              </a:ext>
            </a:extLst>
          </p:cNvPr>
          <p:cNvSpPr/>
          <p:nvPr/>
        </p:nvSpPr>
        <p:spPr>
          <a:xfrm>
            <a:off x="5486400" y="5356124"/>
            <a:ext cx="1714500" cy="4056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Name of Class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0337BC5C-40CE-48BA-8A16-31579CE9C232}"/>
              </a:ext>
            </a:extLst>
          </p:cNvPr>
          <p:cNvSpPr/>
          <p:nvPr/>
        </p:nvSpPr>
        <p:spPr>
          <a:xfrm>
            <a:off x="4567846" y="3614766"/>
            <a:ext cx="1200150" cy="10125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Missing Work</a:t>
            </a:r>
          </a:p>
        </p:txBody>
      </p:sp>
    </p:spTree>
    <p:extLst>
      <p:ext uri="{BB962C8B-B14F-4D97-AF65-F5344CB8AC3E}">
        <p14:creationId xmlns:p14="http://schemas.microsoft.com/office/powerpoint/2010/main" val="19360518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13B09-3D8E-4E0A-A8E9-ED36242C1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5437187" cy="298623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sz="6400"/>
              <a:t>Class Home: Announcements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49A69F-E824-496B-889F-EEC477F74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72564"/>
            <a:ext cx="5545139" cy="1816698"/>
          </a:xfrm>
          <a:custGeom>
            <a:avLst/>
            <a:gdLst/>
            <a:ahLst/>
            <a:cxnLst/>
            <a:rect l="l" t="t" r="r" b="b"/>
            <a:pathLst>
              <a:path w="5083992" h="2880518">
                <a:moveTo>
                  <a:pt x="0" y="0"/>
                </a:moveTo>
                <a:lnTo>
                  <a:pt x="5083992" y="0"/>
                </a:lnTo>
                <a:lnTo>
                  <a:pt x="5083992" y="2880518"/>
                </a:lnTo>
                <a:lnTo>
                  <a:pt x="0" y="2880518"/>
                </a:lnTo>
                <a:close/>
              </a:path>
            </a:pathLst>
          </a:custGeom>
        </p:spPr>
      </p:pic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E837114B-EE5E-464B-8A15-73F1CE6AA5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27027" y="3536950"/>
            <a:ext cx="3544231" cy="2773362"/>
          </a:xfrm>
          <a:custGeom>
            <a:avLst/>
            <a:gdLst/>
            <a:ahLst/>
            <a:cxnLst/>
            <a:rect l="l" t="t" r="r" b="b"/>
            <a:pathLst>
              <a:path w="5083992" h="2880518">
                <a:moveTo>
                  <a:pt x="0" y="0"/>
                </a:moveTo>
                <a:lnTo>
                  <a:pt x="5083992" y="0"/>
                </a:lnTo>
                <a:lnTo>
                  <a:pt x="5083992" y="2880518"/>
                </a:lnTo>
                <a:lnTo>
                  <a:pt x="0" y="2880518"/>
                </a:lnTo>
                <a:close/>
              </a:path>
            </a:pathLst>
          </a:cu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6F20DB2C-7FA3-4A58-9CFD-E5B8C17414DF}"/>
              </a:ext>
            </a:extLst>
          </p:cNvPr>
          <p:cNvSpPr/>
          <p:nvPr/>
        </p:nvSpPr>
        <p:spPr>
          <a:xfrm>
            <a:off x="6054628" y="1492631"/>
            <a:ext cx="590550" cy="449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531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86320-A2DB-4E56-9921-F78E6645A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449262"/>
            <a:ext cx="11091600" cy="1332000"/>
          </a:xfrm>
        </p:spPr>
        <p:txBody>
          <a:bodyPr/>
          <a:lstStyle/>
          <a:p>
            <a:r>
              <a:rPr lang="en-US" dirty="0"/>
              <a:t>Plan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D9DD5F-8387-44D3-AE87-8D7EEB5600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555" y="1705853"/>
            <a:ext cx="7539720" cy="1196444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6FBB17A-D835-43B5-93E7-43682218C8CA}"/>
              </a:ext>
            </a:extLst>
          </p:cNvPr>
          <p:cNvSpPr/>
          <p:nvPr/>
        </p:nvSpPr>
        <p:spPr>
          <a:xfrm>
            <a:off x="1371600" y="2443163"/>
            <a:ext cx="585788" cy="3448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E241DE04-3E4F-490C-8D34-FD481822D796}"/>
              </a:ext>
            </a:extLst>
          </p:cNvPr>
          <p:cNvSpPr/>
          <p:nvPr/>
        </p:nvSpPr>
        <p:spPr>
          <a:xfrm>
            <a:off x="1585912" y="1746337"/>
            <a:ext cx="257175" cy="5572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1CF622-CC83-49A2-BC41-88752F5FC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55" y="3057159"/>
            <a:ext cx="7292972" cy="352836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783C54A-BCCF-44A4-8820-36DEE1DF4AEB}"/>
              </a:ext>
            </a:extLst>
          </p:cNvPr>
          <p:cNvSpPr/>
          <p:nvPr/>
        </p:nvSpPr>
        <p:spPr>
          <a:xfrm>
            <a:off x="1464468" y="3002668"/>
            <a:ext cx="757238" cy="426332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04892CF-C95B-4455-91A4-0589AF91CD5E}"/>
              </a:ext>
            </a:extLst>
          </p:cNvPr>
          <p:cNvSpPr/>
          <p:nvPr/>
        </p:nvSpPr>
        <p:spPr>
          <a:xfrm>
            <a:off x="1371600" y="3057159"/>
            <a:ext cx="900113" cy="40702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48D5240E-8FCC-4DBA-BAB8-71D367C01079}"/>
              </a:ext>
            </a:extLst>
          </p:cNvPr>
          <p:cNvSpPr/>
          <p:nvPr/>
        </p:nvSpPr>
        <p:spPr>
          <a:xfrm>
            <a:off x="6684621" y="5471608"/>
            <a:ext cx="457200" cy="5572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DD7BA5-3386-4A55-A8B3-A42531E29176}"/>
              </a:ext>
            </a:extLst>
          </p:cNvPr>
          <p:cNvSpPr txBox="1"/>
          <p:nvPr/>
        </p:nvSpPr>
        <p:spPr>
          <a:xfrm>
            <a:off x="8358188" y="1500187"/>
            <a:ext cx="345825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It has all assignments and lessons that are due in your course for the next few weeks.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latin typeface="+mj-lt"/>
              </a:rPr>
              <a:t>You can click on the even for the current day and click “More” to get direct access to lesson or assignment for that day!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1907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C45D2-19CA-4038-94E7-950616588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5437187" cy="298623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YOU HAVE GOT THIS  </a:t>
            </a:r>
            <a:r>
              <a: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</a:t>
            </a:r>
            <a:endParaRPr lang="en-US" sz="6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Keep going, you've got this... - Move Nourish Believe">
            <a:extLst>
              <a:ext uri="{FF2B5EF4-FFF2-40B4-BE49-F238E27FC236}">
                <a16:creationId xmlns:a16="http://schemas.microsoft.com/office/drawing/2014/main" id="{65B9CBA6-F2B4-47CC-80D4-3E27659F7B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"/>
          <a:stretch/>
        </p:blipFill>
        <p:spPr bwMode="auto"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73840CF4-F848-4FE0-AEA6-C9E806911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20950" y="549275"/>
            <a:ext cx="667802" cy="631474"/>
            <a:chOff x="10478914" y="1506691"/>
            <a:chExt cx="667802" cy="631474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4B46153-41DB-494F-9B08-EBCCF2728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7B6D42DA-2D84-4A50-A359-7A5C651B1C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id="{94459D96-B947-4C7F-8BCA-915F8B07C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2954" y="5171203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85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5"/>
          <p:cNvSpPr txBox="1">
            <a:spLocks noGrp="1"/>
          </p:cNvSpPr>
          <p:nvPr>
            <p:ph type="body" idx="1"/>
          </p:nvPr>
        </p:nvSpPr>
        <p:spPr>
          <a:xfrm>
            <a:off x="5241300" y="3202813"/>
            <a:ext cx="5678100" cy="207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Become familiar with the Online School (OLS).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Learn how to submit an assignment, , check your daily plan, contact your teachers,  access your courses, and check your grades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dirty="0"/>
          </a:p>
        </p:txBody>
      </p:sp>
      <p:sp>
        <p:nvSpPr>
          <p:cNvPr id="775" name="Google Shape;775;p25"/>
          <p:cNvSpPr txBox="1">
            <a:spLocks noGrp="1"/>
          </p:cNvSpPr>
          <p:nvPr>
            <p:ph type="title"/>
          </p:nvPr>
        </p:nvSpPr>
        <p:spPr>
          <a:xfrm>
            <a:off x="5241300" y="1580088"/>
            <a:ext cx="5235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New Student Orientation: Navigating the Online School</a:t>
            </a:r>
            <a:endParaRPr sz="2800" dirty="0"/>
          </a:p>
        </p:txBody>
      </p:sp>
      <p:sp>
        <p:nvSpPr>
          <p:cNvPr id="776" name="Google Shape;776;p25"/>
          <p:cNvSpPr/>
          <p:nvPr/>
        </p:nvSpPr>
        <p:spPr>
          <a:xfrm>
            <a:off x="1272599" y="1845362"/>
            <a:ext cx="3538025" cy="27192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1" i="0" dirty="0">
              <a:ln>
                <a:noFill/>
              </a:ln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6" scaled="0"/>
              </a:gradFill>
              <a:latin typeface="DM Sans"/>
            </a:endParaRPr>
          </a:p>
        </p:txBody>
      </p:sp>
      <p:pic>
        <p:nvPicPr>
          <p:cNvPr id="2050" name="Picture 2" descr="Learning Targets &amp; Objectives | 3rd Grade Thoughts">
            <a:extLst>
              <a:ext uri="{FF2B5EF4-FFF2-40B4-BE49-F238E27FC236}">
                <a16:creationId xmlns:a16="http://schemas.microsoft.com/office/drawing/2014/main" id="{3098442A-5932-42BA-AE27-B9A6B693E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599" y="2133599"/>
            <a:ext cx="3538025" cy="243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60B7752B-728D-4CA3-8923-C4F7F7702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323416-EF36-4512-A8E1-53F0E9754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7308850" cy="9864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/>
              <a:t>Everyday at ISMN (Insight School of Minnesota) school time will require doing these two things: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88392DC7-0988-443B-A0D0-E726C7DB6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83435"/>
            <a:ext cx="12192000" cy="4774564"/>
          </a:xfrm>
          <a:prstGeom prst="rect">
            <a:avLst/>
          </a:prstGeom>
          <a:solidFill>
            <a:schemeClr val="bg2">
              <a:lumMod val="10000"/>
              <a:lumOff val="9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Content Placeholder 4">
            <a:extLst>
              <a:ext uri="{FF2B5EF4-FFF2-40B4-BE49-F238E27FC236}">
                <a16:creationId xmlns:a16="http://schemas.microsoft.com/office/drawing/2014/main" id="{8E807205-0778-4E0A-9055-145C8AD881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949379"/>
              </p:ext>
            </p:extLst>
          </p:nvPr>
        </p:nvGraphicFramePr>
        <p:xfrm>
          <a:off x="550863" y="2624135"/>
          <a:ext cx="11090276" cy="3468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809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34D045-0058-4B30-A107-8087C07A5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6373812" cy="984885"/>
          </a:xfrm>
        </p:spPr>
        <p:txBody>
          <a:bodyPr vert="horz" wrap="square" lIns="0" tIns="0" rIns="0" bIns="0" rtlCol="0" anchor="ctr" anchorCtr="0">
            <a:normAutofit fontScale="90000"/>
          </a:bodyPr>
          <a:lstStyle/>
          <a:p>
            <a:r>
              <a:rPr lang="en-US" dirty="0"/>
              <a:t>Where do I find my daily work each day?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ACE9CC-FA52-49A8-A8CB-4C6772C4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83434"/>
            <a:ext cx="12192000" cy="4774566"/>
          </a:xfrm>
          <a:prstGeom prst="rect">
            <a:avLst/>
          </a:prstGeom>
          <a:solidFill>
            <a:schemeClr val="bg2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37C590-43F9-45AE-8FCA-C5BCCC73D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2492" y="1798431"/>
            <a:ext cx="9337653" cy="4400782"/>
          </a:xfrm>
          <a:custGeom>
            <a:avLst/>
            <a:gdLst/>
            <a:ahLst/>
            <a:cxnLst/>
            <a:rect l="l" t="t" r="r" b="b"/>
            <a:pathLst>
              <a:path w="12192000" h="4225290">
                <a:moveTo>
                  <a:pt x="0" y="0"/>
                </a:moveTo>
                <a:lnTo>
                  <a:pt x="12192000" y="0"/>
                </a:lnTo>
                <a:lnTo>
                  <a:pt x="12192000" y="4225290"/>
                </a:lnTo>
                <a:lnTo>
                  <a:pt x="0" y="4225290"/>
                </a:lnTo>
                <a:close/>
              </a:path>
            </a:pathLst>
          </a:cu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8B56926-F216-4281-9196-1495BD306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512EFD2D-274B-424A-B08B-FE71A1C9F021}"/>
              </a:ext>
            </a:extLst>
          </p:cNvPr>
          <p:cNvSpPr/>
          <p:nvPr/>
        </p:nvSpPr>
        <p:spPr>
          <a:xfrm>
            <a:off x="2341444" y="3008082"/>
            <a:ext cx="1716206" cy="6095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</a:t>
            </a:r>
          </a:p>
        </p:txBody>
      </p:sp>
    </p:spTree>
    <p:extLst>
      <p:ext uri="{BB962C8B-B14F-4D97-AF65-F5344CB8AC3E}">
        <p14:creationId xmlns:p14="http://schemas.microsoft.com/office/powerpoint/2010/main" val="280290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5C4BA2-C2F3-40BE-9250-2EEFD7EE0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6373812" cy="984885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r>
              <a:rPr lang="en-US" dirty="0"/>
              <a:t>Daily Work List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ACE9CC-FA52-49A8-A8CB-4C6772C48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83434"/>
            <a:ext cx="12192000" cy="4774566"/>
          </a:xfrm>
          <a:prstGeom prst="rect">
            <a:avLst/>
          </a:prstGeom>
          <a:solidFill>
            <a:schemeClr val="bg2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3F6AABC-7288-4B87-807B-D897208C8F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088" y="1412416"/>
            <a:ext cx="11218338" cy="4999502"/>
          </a:xfrm>
          <a:custGeom>
            <a:avLst/>
            <a:gdLst/>
            <a:ahLst/>
            <a:cxnLst/>
            <a:rect l="l" t="t" r="r" b="b"/>
            <a:pathLst>
              <a:path w="12192000" h="4225290">
                <a:moveTo>
                  <a:pt x="0" y="0"/>
                </a:moveTo>
                <a:lnTo>
                  <a:pt x="12192000" y="0"/>
                </a:lnTo>
                <a:lnTo>
                  <a:pt x="12192000" y="4225290"/>
                </a:lnTo>
                <a:lnTo>
                  <a:pt x="0" y="4225290"/>
                </a:lnTo>
                <a:close/>
              </a:path>
            </a:pathLst>
          </a:cu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8B56926-F216-4281-9196-1495BD306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5B471550-2204-43CA-8442-B35957C11935}"/>
              </a:ext>
            </a:extLst>
          </p:cNvPr>
          <p:cNvSpPr/>
          <p:nvPr/>
        </p:nvSpPr>
        <p:spPr>
          <a:xfrm>
            <a:off x="3500417" y="1799548"/>
            <a:ext cx="719930" cy="10763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FC5F462C-E874-4E63-B88B-68AAB6641F05}"/>
              </a:ext>
            </a:extLst>
          </p:cNvPr>
          <p:cNvSpPr/>
          <p:nvPr/>
        </p:nvSpPr>
        <p:spPr>
          <a:xfrm>
            <a:off x="4869921" y="1799548"/>
            <a:ext cx="719930" cy="10763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9D84CD-D853-4916-B1A7-2D0805740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181" y="1818046"/>
            <a:ext cx="755970" cy="1097375"/>
          </a:xfrm>
          <a:prstGeom prst="rect">
            <a:avLst/>
          </a:prstGeom>
        </p:spPr>
      </p:pic>
      <p:sp>
        <p:nvSpPr>
          <p:cNvPr id="23" name="Arrow: Down 22">
            <a:extLst>
              <a:ext uri="{FF2B5EF4-FFF2-40B4-BE49-F238E27FC236}">
                <a16:creationId xmlns:a16="http://schemas.microsoft.com/office/drawing/2014/main" id="{F2B7622B-D4FF-49AC-AF48-C843EE984ED8}"/>
              </a:ext>
            </a:extLst>
          </p:cNvPr>
          <p:cNvSpPr/>
          <p:nvPr/>
        </p:nvSpPr>
        <p:spPr>
          <a:xfrm>
            <a:off x="588241" y="1794312"/>
            <a:ext cx="719930" cy="10763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586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1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D75FF9-9AE8-48C1-9C69-D77D1B1CA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anchor="t">
            <a:noAutofit/>
          </a:bodyPr>
          <a:lstStyle/>
          <a:p>
            <a:r>
              <a:rPr lang="en-US" sz="3600" dirty="0"/>
              <a:t>Let’s Talk Through Each Column You Will See in Daily Work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36328E-3660-45E8-80BD-56DF4B1D50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140" b="14410"/>
          <a:stretch/>
        </p:blipFill>
        <p:spPr>
          <a:xfrm>
            <a:off x="20" y="1"/>
            <a:ext cx="12191980" cy="3777175"/>
          </a:xfrm>
          <a:custGeom>
            <a:avLst/>
            <a:gdLst/>
            <a:ahLst/>
            <a:cxnLst/>
            <a:rect l="l" t="t" r="r" b="b"/>
            <a:pathLst>
              <a:path w="12192000" h="3777175">
                <a:moveTo>
                  <a:pt x="0" y="0"/>
                </a:moveTo>
                <a:lnTo>
                  <a:pt x="12192000" y="0"/>
                </a:lnTo>
                <a:lnTo>
                  <a:pt x="12192000" y="3777175"/>
                </a:lnTo>
                <a:lnTo>
                  <a:pt x="0" y="3777175"/>
                </a:lnTo>
                <a:close/>
              </a:path>
            </a:pathLst>
          </a:custGeom>
        </p:spPr>
      </p:pic>
      <p:sp>
        <p:nvSpPr>
          <p:cNvPr id="29" name="Oval 13">
            <a:extLst>
              <a:ext uri="{FF2B5EF4-FFF2-40B4-BE49-F238E27FC236}">
                <a16:creationId xmlns:a16="http://schemas.microsoft.com/office/drawing/2014/main" id="{C5D31EF7-7A67-43B2-8B5E-B4A6241B1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13" y="360283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A997535-8611-4988-B3CC-4AA20A920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325" y="4508500"/>
            <a:ext cx="6373813" cy="1562959"/>
          </a:xfrm>
        </p:spPr>
        <p:txBody>
          <a:bodyPr anchor="t">
            <a:normAutofit/>
          </a:bodyPr>
          <a:lstStyle/>
          <a:p>
            <a:r>
              <a:rPr lang="en-US" sz="1600" dirty="0"/>
              <a:t>Courses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049C4EAA-3DA3-4397-A091-63EA6A2611EA}"/>
              </a:ext>
            </a:extLst>
          </p:cNvPr>
          <p:cNvSpPr/>
          <p:nvPr/>
        </p:nvSpPr>
        <p:spPr>
          <a:xfrm>
            <a:off x="952899" y="-17854"/>
            <a:ext cx="719930" cy="6874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0575B7B-2565-4CB9-B86C-EA745D29468B}"/>
              </a:ext>
            </a:extLst>
          </p:cNvPr>
          <p:cNvSpPr/>
          <p:nvPr/>
        </p:nvSpPr>
        <p:spPr>
          <a:xfrm>
            <a:off x="243683" y="871538"/>
            <a:ext cx="2842417" cy="800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58250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Sitka Heading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4213</TotalTime>
  <Words>900</Words>
  <Application>Microsoft Office PowerPoint</Application>
  <PresentationFormat>Widescreen</PresentationFormat>
  <Paragraphs>118</Paragraphs>
  <Slides>45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Abril Fatface</vt:lpstr>
      <vt:lpstr>Aldrich</vt:lpstr>
      <vt:lpstr>Arial</vt:lpstr>
      <vt:lpstr>Calibri</vt:lpstr>
      <vt:lpstr>DM Sans</vt:lpstr>
      <vt:lpstr>Sitka Heading</vt:lpstr>
      <vt:lpstr>Source Sans Pro</vt:lpstr>
      <vt:lpstr>3DFloatVTI</vt:lpstr>
      <vt:lpstr>New Student Orientation: Navigating your Online School</vt:lpstr>
      <vt:lpstr>Grab your pointer tool: Would you rather live where it is always summer or winter?</vt:lpstr>
      <vt:lpstr>New Student Orientation</vt:lpstr>
      <vt:lpstr>Hello! I’m...</vt:lpstr>
      <vt:lpstr>New Student Orientation: Navigating the Online School</vt:lpstr>
      <vt:lpstr>Everyday at ISMN (Insight School of Minnesota) school time will require doing these two things:</vt:lpstr>
      <vt:lpstr>Where do I find my daily work each day?</vt:lpstr>
      <vt:lpstr>Daily Work List</vt:lpstr>
      <vt:lpstr>Let’s Talk Through Each Column You Will See in Daily Work</vt:lpstr>
      <vt:lpstr>Where clicking on the course will take you</vt:lpstr>
      <vt:lpstr>Assignments</vt:lpstr>
      <vt:lpstr>Where does that take me?</vt:lpstr>
      <vt:lpstr>Due Dates</vt:lpstr>
      <vt:lpstr>Progress</vt:lpstr>
      <vt:lpstr>Example of Module Assignment Progress</vt:lpstr>
      <vt:lpstr>How to attend CC sessions!</vt:lpstr>
      <vt:lpstr>Different ways to view your schedule</vt:lpstr>
      <vt:lpstr>You Do! </vt:lpstr>
      <vt:lpstr>How to view your course content and assignments </vt:lpstr>
      <vt:lpstr>Classes</vt:lpstr>
      <vt:lpstr>Class Home: Announcements</vt:lpstr>
      <vt:lpstr>PowerPoint Presentation</vt:lpstr>
      <vt:lpstr>How to view your course content and assignments </vt:lpstr>
      <vt:lpstr>Plan</vt:lpstr>
      <vt:lpstr>Plan: Monthly View</vt:lpstr>
      <vt:lpstr>Content</vt:lpstr>
      <vt:lpstr>PowerPoint Presentation</vt:lpstr>
      <vt:lpstr>Course Materials</vt:lpstr>
      <vt:lpstr>CC (In chat, who remember what that means?)Recordings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do I find my daily work each day?</vt:lpstr>
      <vt:lpstr>How to view your course content and assignments </vt:lpstr>
      <vt:lpstr>Classes</vt:lpstr>
      <vt:lpstr>Class Home: Announcements</vt:lpstr>
      <vt:lpstr>Plan</vt:lpstr>
      <vt:lpstr>YOU HAVE GOT THIS 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Student Orientation: Navigating your Online School</dc:title>
  <dc:creator>Meehan, Krin (ISMN Teacher)</dc:creator>
  <cp:lastModifiedBy>Angela Kalcec</cp:lastModifiedBy>
  <cp:revision>31</cp:revision>
  <dcterms:created xsi:type="dcterms:W3CDTF">2022-01-28T14:32:56Z</dcterms:created>
  <dcterms:modified xsi:type="dcterms:W3CDTF">2022-02-02T15:02:58Z</dcterms:modified>
</cp:coreProperties>
</file>