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</p:sldMasterIdLst>
  <p:notesMasterIdLst>
    <p:notesMasterId r:id="rId27"/>
  </p:notesMasterIdLst>
  <p:sldIdLst>
    <p:sldId id="256" r:id="rId5"/>
    <p:sldId id="257" r:id="rId6"/>
    <p:sldId id="269" r:id="rId7"/>
    <p:sldId id="261" r:id="rId8"/>
    <p:sldId id="266" r:id="rId9"/>
    <p:sldId id="267" r:id="rId10"/>
    <p:sldId id="268" r:id="rId11"/>
    <p:sldId id="258" r:id="rId12"/>
    <p:sldId id="263" r:id="rId13"/>
    <p:sldId id="262" r:id="rId14"/>
    <p:sldId id="264" r:id="rId15"/>
    <p:sldId id="271" r:id="rId16"/>
    <p:sldId id="259" r:id="rId17"/>
    <p:sldId id="260" r:id="rId18"/>
    <p:sldId id="272" r:id="rId19"/>
    <p:sldId id="273" r:id="rId20"/>
    <p:sldId id="274" r:id="rId21"/>
    <p:sldId id="279" r:id="rId22"/>
    <p:sldId id="276" r:id="rId23"/>
    <p:sldId id="277" r:id="rId24"/>
    <p:sldId id="278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13BDCF-7D18-3F92-3B53-E3690D570AF2}" v="3112" dt="2021-02-18T17:00:37.031"/>
    <p1510:client id="{E6E3ED33-35AE-72EA-7802-CE938D890B14}" v="15" dt="2021-03-04T19:32:05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svg"/><Relationship Id="rId1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F8768-DE26-451A-9891-667CE33EFDC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4655EE8-DB9B-4D61-B5DD-12ACA5F9684E}">
      <dgm:prSet/>
      <dgm:spPr/>
      <dgm:t>
        <a:bodyPr/>
        <a:lstStyle/>
        <a:p>
          <a:r>
            <a:rPr lang="en-US" b="1"/>
            <a:t>Student/Learning Coach Help Number for Newrow: 877-847-1169</a:t>
          </a:r>
          <a:endParaRPr lang="en-US"/>
        </a:p>
      </dgm:t>
    </dgm:pt>
    <dgm:pt modelId="{4C3EDF6F-821C-4FEA-9E92-727259F82B56}" type="parTrans" cxnId="{B40073CA-6D81-4C0D-B64E-EA49CC50082E}">
      <dgm:prSet/>
      <dgm:spPr/>
      <dgm:t>
        <a:bodyPr/>
        <a:lstStyle/>
        <a:p>
          <a:endParaRPr lang="en-US"/>
        </a:p>
      </dgm:t>
    </dgm:pt>
    <dgm:pt modelId="{8241A9DB-6097-4DB8-BB03-8CC5E184AEA4}" type="sibTrans" cxnId="{B40073CA-6D81-4C0D-B64E-EA49CC50082E}">
      <dgm:prSet/>
      <dgm:spPr/>
      <dgm:t>
        <a:bodyPr/>
        <a:lstStyle/>
        <a:p>
          <a:endParaRPr lang="en-US"/>
        </a:p>
      </dgm:t>
    </dgm:pt>
    <dgm:pt modelId="{F7AC3BD1-639F-4D70-9398-A3B14DC23785}">
      <dgm:prSet/>
      <dgm:spPr/>
      <dgm:t>
        <a:bodyPr/>
        <a:lstStyle/>
        <a:p>
          <a:r>
            <a:rPr lang="en-US" b="1"/>
            <a:t>Newrow tab on Weebly website (FAQ, Troubleshooting, Student/Family Guide, etc.)</a:t>
          </a:r>
          <a:endParaRPr lang="en-US"/>
        </a:p>
      </dgm:t>
    </dgm:pt>
    <dgm:pt modelId="{3B266492-2C35-4710-B761-FCE5D9BD5F39}" type="parTrans" cxnId="{51C16E14-910B-46C1-A08F-F3BACEE5F79F}">
      <dgm:prSet/>
      <dgm:spPr/>
      <dgm:t>
        <a:bodyPr/>
        <a:lstStyle/>
        <a:p>
          <a:endParaRPr lang="en-US"/>
        </a:p>
      </dgm:t>
    </dgm:pt>
    <dgm:pt modelId="{D5EC79E3-C5D2-45D0-A5C3-FE88842BAD5F}" type="sibTrans" cxnId="{51C16E14-910B-46C1-A08F-F3BACEE5F79F}">
      <dgm:prSet/>
      <dgm:spPr/>
      <dgm:t>
        <a:bodyPr/>
        <a:lstStyle/>
        <a:p>
          <a:endParaRPr lang="en-US"/>
        </a:p>
      </dgm:t>
    </dgm:pt>
    <dgm:pt modelId="{F1FC892F-765D-44A3-9A67-67E0DD4A8C8F}" type="pres">
      <dgm:prSet presAssocID="{473F8768-DE26-451A-9891-667CE33EFDC8}" presName="root" presStyleCnt="0">
        <dgm:presLayoutVars>
          <dgm:dir/>
          <dgm:resizeHandles val="exact"/>
        </dgm:presLayoutVars>
      </dgm:prSet>
      <dgm:spPr/>
    </dgm:pt>
    <dgm:pt modelId="{B462BEF1-F3EC-4155-BF00-9BDE49AD2F59}" type="pres">
      <dgm:prSet presAssocID="{F4655EE8-DB9B-4D61-B5DD-12ACA5F9684E}" presName="compNode" presStyleCnt="0"/>
      <dgm:spPr/>
    </dgm:pt>
    <dgm:pt modelId="{BFE38F66-2876-48FA-ADCB-EF9C66A3908D}" type="pres">
      <dgm:prSet presAssocID="{F4655EE8-DB9B-4D61-B5DD-12ACA5F9684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4A3362C-9A4D-4FA2-AAA1-101AB3682291}" type="pres">
      <dgm:prSet presAssocID="{F4655EE8-DB9B-4D61-B5DD-12ACA5F9684E}" presName="spaceRect" presStyleCnt="0"/>
      <dgm:spPr/>
    </dgm:pt>
    <dgm:pt modelId="{622BB660-47E8-44F8-9D6E-D723DAFA6638}" type="pres">
      <dgm:prSet presAssocID="{F4655EE8-DB9B-4D61-B5DD-12ACA5F9684E}" presName="textRect" presStyleLbl="revTx" presStyleIdx="0" presStyleCnt="2">
        <dgm:presLayoutVars>
          <dgm:chMax val="1"/>
          <dgm:chPref val="1"/>
        </dgm:presLayoutVars>
      </dgm:prSet>
      <dgm:spPr/>
    </dgm:pt>
    <dgm:pt modelId="{073DAE52-3886-4CE3-B3B8-9019C2B1FDED}" type="pres">
      <dgm:prSet presAssocID="{8241A9DB-6097-4DB8-BB03-8CC5E184AEA4}" presName="sibTrans" presStyleCnt="0"/>
      <dgm:spPr/>
    </dgm:pt>
    <dgm:pt modelId="{48EEABCC-1261-49DD-95A6-128DC4F66DAE}" type="pres">
      <dgm:prSet presAssocID="{F7AC3BD1-639F-4D70-9398-A3B14DC23785}" presName="compNode" presStyleCnt="0"/>
      <dgm:spPr/>
    </dgm:pt>
    <dgm:pt modelId="{74E66C97-7640-4C07-890D-D74623131754}" type="pres">
      <dgm:prSet presAssocID="{F7AC3BD1-639F-4D70-9398-A3B14DC2378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rench"/>
        </a:ext>
      </dgm:extLst>
    </dgm:pt>
    <dgm:pt modelId="{E4BDD17E-9032-4A7C-8091-97D75BF418AD}" type="pres">
      <dgm:prSet presAssocID="{F7AC3BD1-639F-4D70-9398-A3B14DC23785}" presName="spaceRect" presStyleCnt="0"/>
      <dgm:spPr/>
    </dgm:pt>
    <dgm:pt modelId="{95942742-C87C-4A92-A7E2-78A701C76F6E}" type="pres">
      <dgm:prSet presAssocID="{F7AC3BD1-639F-4D70-9398-A3B14DC2378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1C16E14-910B-46C1-A08F-F3BACEE5F79F}" srcId="{473F8768-DE26-451A-9891-667CE33EFDC8}" destId="{F7AC3BD1-639F-4D70-9398-A3B14DC23785}" srcOrd="1" destOrd="0" parTransId="{3B266492-2C35-4710-B761-FCE5D9BD5F39}" sibTransId="{D5EC79E3-C5D2-45D0-A5C3-FE88842BAD5F}"/>
    <dgm:cxn modelId="{101EB67B-E08C-4ABB-94D8-2E1F3AFD1658}" type="presOf" srcId="{F4655EE8-DB9B-4D61-B5DD-12ACA5F9684E}" destId="{622BB660-47E8-44F8-9D6E-D723DAFA6638}" srcOrd="0" destOrd="0" presId="urn:microsoft.com/office/officeart/2018/2/layout/IconLabelList"/>
    <dgm:cxn modelId="{F97A8097-194D-4BA7-92DA-30447882C33B}" type="presOf" srcId="{473F8768-DE26-451A-9891-667CE33EFDC8}" destId="{F1FC892F-765D-44A3-9A67-67E0DD4A8C8F}" srcOrd="0" destOrd="0" presId="urn:microsoft.com/office/officeart/2018/2/layout/IconLabelList"/>
    <dgm:cxn modelId="{B40073CA-6D81-4C0D-B64E-EA49CC50082E}" srcId="{473F8768-DE26-451A-9891-667CE33EFDC8}" destId="{F4655EE8-DB9B-4D61-B5DD-12ACA5F9684E}" srcOrd="0" destOrd="0" parTransId="{4C3EDF6F-821C-4FEA-9E92-727259F82B56}" sibTransId="{8241A9DB-6097-4DB8-BB03-8CC5E184AEA4}"/>
    <dgm:cxn modelId="{8E0F40DB-67F3-482F-B410-AE958E0649E6}" type="presOf" srcId="{F7AC3BD1-639F-4D70-9398-A3B14DC23785}" destId="{95942742-C87C-4A92-A7E2-78A701C76F6E}" srcOrd="0" destOrd="0" presId="urn:microsoft.com/office/officeart/2018/2/layout/IconLabelList"/>
    <dgm:cxn modelId="{5770B15E-DEC3-4C4D-A24B-4CF1F1481E91}" type="presParOf" srcId="{F1FC892F-765D-44A3-9A67-67E0DD4A8C8F}" destId="{B462BEF1-F3EC-4155-BF00-9BDE49AD2F59}" srcOrd="0" destOrd="0" presId="urn:microsoft.com/office/officeart/2018/2/layout/IconLabelList"/>
    <dgm:cxn modelId="{5B0200B4-6E62-4EA1-B82E-F59C68E53378}" type="presParOf" srcId="{B462BEF1-F3EC-4155-BF00-9BDE49AD2F59}" destId="{BFE38F66-2876-48FA-ADCB-EF9C66A3908D}" srcOrd="0" destOrd="0" presId="urn:microsoft.com/office/officeart/2018/2/layout/IconLabelList"/>
    <dgm:cxn modelId="{35367D26-5671-4D0D-8C8B-2C5A4FEAAC0A}" type="presParOf" srcId="{B462BEF1-F3EC-4155-BF00-9BDE49AD2F59}" destId="{D4A3362C-9A4D-4FA2-AAA1-101AB3682291}" srcOrd="1" destOrd="0" presId="urn:microsoft.com/office/officeart/2018/2/layout/IconLabelList"/>
    <dgm:cxn modelId="{46E0658E-1454-4884-B35B-8ABD19FB2501}" type="presParOf" srcId="{B462BEF1-F3EC-4155-BF00-9BDE49AD2F59}" destId="{622BB660-47E8-44F8-9D6E-D723DAFA6638}" srcOrd="2" destOrd="0" presId="urn:microsoft.com/office/officeart/2018/2/layout/IconLabelList"/>
    <dgm:cxn modelId="{745EFF55-32AA-440D-B876-6C470459BBB0}" type="presParOf" srcId="{F1FC892F-765D-44A3-9A67-67E0DD4A8C8F}" destId="{073DAE52-3886-4CE3-B3B8-9019C2B1FDED}" srcOrd="1" destOrd="0" presId="urn:microsoft.com/office/officeart/2018/2/layout/IconLabelList"/>
    <dgm:cxn modelId="{2AEAD3F8-8602-421A-B7E6-C6CAE98F2B6F}" type="presParOf" srcId="{F1FC892F-765D-44A3-9A67-67E0DD4A8C8F}" destId="{48EEABCC-1261-49DD-95A6-128DC4F66DAE}" srcOrd="2" destOrd="0" presId="urn:microsoft.com/office/officeart/2018/2/layout/IconLabelList"/>
    <dgm:cxn modelId="{9743AC8D-84A0-4D2B-9E3A-709083412E0E}" type="presParOf" srcId="{48EEABCC-1261-49DD-95A6-128DC4F66DAE}" destId="{74E66C97-7640-4C07-890D-D74623131754}" srcOrd="0" destOrd="0" presId="urn:microsoft.com/office/officeart/2018/2/layout/IconLabelList"/>
    <dgm:cxn modelId="{0AFB5DEB-C837-49C4-8384-C65B07A0EB27}" type="presParOf" srcId="{48EEABCC-1261-49DD-95A6-128DC4F66DAE}" destId="{E4BDD17E-9032-4A7C-8091-97D75BF418AD}" srcOrd="1" destOrd="0" presId="urn:microsoft.com/office/officeart/2018/2/layout/IconLabelList"/>
    <dgm:cxn modelId="{2CCD1AB6-8690-4AF0-A741-6AD5009E8019}" type="presParOf" srcId="{48EEABCC-1261-49DD-95A6-128DC4F66DAE}" destId="{95942742-C87C-4A92-A7E2-78A701C76F6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38F66-2876-48FA-ADCB-EF9C66A3908D}">
      <dsp:nvSpPr>
        <dsp:cNvPr id="0" name=""/>
        <dsp:cNvSpPr/>
      </dsp:nvSpPr>
      <dsp:spPr>
        <a:xfrm>
          <a:off x="1947934" y="17223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BB660-47E8-44F8-9D6E-D723DAFA6638}">
      <dsp:nvSpPr>
        <dsp:cNvPr id="0" name=""/>
        <dsp:cNvSpPr/>
      </dsp:nvSpPr>
      <dsp:spPr>
        <a:xfrm>
          <a:off x="759934" y="258670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Student/Learning Coach Help Number for Newrow: 877-847-1169</a:t>
          </a:r>
          <a:endParaRPr lang="en-US" sz="1800" kern="1200"/>
        </a:p>
      </dsp:txBody>
      <dsp:txXfrm>
        <a:off x="759934" y="2586706"/>
        <a:ext cx="4320000" cy="720000"/>
      </dsp:txXfrm>
    </dsp:sp>
    <dsp:sp modelId="{74E66C97-7640-4C07-890D-D74623131754}">
      <dsp:nvSpPr>
        <dsp:cNvPr id="0" name=""/>
        <dsp:cNvSpPr/>
      </dsp:nvSpPr>
      <dsp:spPr>
        <a:xfrm>
          <a:off x="7023934" y="172233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42742-C87C-4A92-A7E2-78A701C76F6E}">
      <dsp:nvSpPr>
        <dsp:cNvPr id="0" name=""/>
        <dsp:cNvSpPr/>
      </dsp:nvSpPr>
      <dsp:spPr>
        <a:xfrm>
          <a:off x="5835934" y="258670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Newrow tab on Weebly website (FAQ, Troubleshooting, Student/Family Guide, etc.)</a:t>
          </a:r>
          <a:endParaRPr lang="en-US" sz="1800" kern="1200"/>
        </a:p>
      </dsp:txBody>
      <dsp:txXfrm>
        <a:off x="5835934" y="2586706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F6D02-F82E-46F5-BC96-2B2A9DF78A35}" type="datetimeFigureOut">
              <a:rPr lang="en-US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CD455-13A1-43E3-8438-BB3C0009D66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8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fbwEMc5Ixk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participants how a video looks in the new platform - here is a video from Ms. Engelbrecht! </a:t>
            </a:r>
            <a:r>
              <a:rPr lang="en-US" dirty="0">
                <a:hlinkClick r:id="rId3"/>
              </a:rPr>
              <a:t>https://youtu.be/ofbwEMc5Ixk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CD455-13A1-43E3-8438-BB3C0009D66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7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https://docs.google.com/forms/d/e/1FAIpQLSdITyNLxkn3H0NeZDjZRkoWUcLzBH_DpK3mPbYbLXFBkXNqyQ/viewform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CD455-13A1-43E3-8438-BB3C0009D6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0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0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0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8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1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5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5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5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2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6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3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0699593-9031-4173-B936-BDC218B86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6938" b="1746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7DA8B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100" dirty="0">
                <a:latin typeface="Abadi" panose="020B0604020104020204" pitchFamily="34" charset="0"/>
              </a:rPr>
              <a:t>Welcome to </a:t>
            </a:r>
            <a:r>
              <a:rPr lang="en-US" sz="8100" dirty="0" err="1">
                <a:latin typeface="Abadi" panose="020B0604020104020204" pitchFamily="34" charset="0"/>
              </a:rPr>
              <a:t>Newrow</a:t>
            </a:r>
            <a:r>
              <a:rPr lang="en-US" sz="8100" dirty="0">
                <a:latin typeface="Abadi" panose="020B0604020104020204" pitchFamily="34" charset="0"/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Ink Free" panose="03080402000500000000" pitchFamily="66" charset="0"/>
              </a:rPr>
              <a:t>Spring 2021</a:t>
            </a: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661E-59C0-44FF-9DEC-AA42DF7B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Practice Using Our Tools!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C319D-F49D-43F8-A19E-4985CC43D45F}"/>
              </a:ext>
            </a:extLst>
          </p:cNvPr>
          <p:cNvSpPr txBox="1"/>
          <p:nvPr/>
        </p:nvSpPr>
        <p:spPr>
          <a:xfrm>
            <a:off x="6261878" y="2509388"/>
            <a:ext cx="464101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1. Type in the Room (Group) Chat – Would you rather be a YouTuber or Video Game Developer?</a:t>
            </a:r>
          </a:p>
        </p:txBody>
      </p:sp>
      <p:pic>
        <p:nvPicPr>
          <p:cNvPr id="3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3CA569F-20BB-499D-8C60-07943238E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9" y="2225394"/>
            <a:ext cx="5546784" cy="4074985"/>
          </a:xfrm>
          <a:prstGeom prst="rect">
            <a:avLst/>
          </a:prstGeom>
        </p:spPr>
      </p:pic>
      <p:pic>
        <p:nvPicPr>
          <p:cNvPr id="5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A5388F-AB59-4178-A8A4-FEBDD1077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777" y="4346198"/>
            <a:ext cx="3591464" cy="197560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791C286-3818-4D36-B03F-47DA522C9EAD}"/>
              </a:ext>
            </a:extLst>
          </p:cNvPr>
          <p:cNvSpPr/>
          <p:nvPr/>
        </p:nvSpPr>
        <p:spPr>
          <a:xfrm>
            <a:off x="8959970" y="4352026"/>
            <a:ext cx="575093" cy="61822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5D1F19-13A5-4DCF-B01E-EBDC19F0AABD}"/>
              </a:ext>
            </a:extLst>
          </p:cNvPr>
          <p:cNvSpPr/>
          <p:nvPr/>
        </p:nvSpPr>
        <p:spPr>
          <a:xfrm>
            <a:off x="6415177" y="4869610"/>
            <a:ext cx="661357" cy="57509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661E-59C0-44FF-9DEC-AA42DF7B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Practice Using Our Tools!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C319D-F49D-43F8-A19E-4985CC43D45F}"/>
              </a:ext>
            </a:extLst>
          </p:cNvPr>
          <p:cNvSpPr txBox="1"/>
          <p:nvPr/>
        </p:nvSpPr>
        <p:spPr>
          <a:xfrm>
            <a:off x="65238" y="4105274"/>
            <a:ext cx="1086640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2. Type in the Q&amp;A (All Teachers) Chat – Who is your Learning Coach? (Parent, Grandparent, Sibling, etc.)</a:t>
            </a:r>
          </a:p>
          <a:p>
            <a:endParaRPr lang="en-US" sz="2400" b="1" i="1" dirty="0"/>
          </a:p>
          <a:p>
            <a:r>
              <a:rPr lang="en-US" sz="2400" i="1" dirty="0"/>
              <a:t>*FYI: </a:t>
            </a:r>
            <a:r>
              <a:rPr lang="en-US" sz="2400" i="1" dirty="0">
                <a:ea typeface="+mn-lt"/>
                <a:cs typeface="+mn-lt"/>
              </a:rPr>
              <a:t>Although only the moderators (teachers) see what anyone else types in QUESTIONS &amp; ANSWERS, the moderator can click "Reply All" to share a question and answer with the full group. </a:t>
            </a:r>
            <a:endParaRPr lang="en-US" sz="2400" i="1" dirty="0"/>
          </a:p>
        </p:txBody>
      </p:sp>
      <p:pic>
        <p:nvPicPr>
          <p:cNvPr id="3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456B12-CA0F-428A-858A-CD916FCCC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796" y="1916134"/>
            <a:ext cx="4109049" cy="213433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692CFB-0C36-4971-8572-55AC4828878C}"/>
              </a:ext>
            </a:extLst>
          </p:cNvPr>
          <p:cNvSpPr/>
          <p:nvPr/>
        </p:nvSpPr>
        <p:spPr>
          <a:xfrm>
            <a:off x="6314535" y="2511723"/>
            <a:ext cx="704490" cy="48883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175F074-C21C-4EE7-BDFC-76454B7AB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7" y="1910145"/>
            <a:ext cx="2743200" cy="188752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791C286-3818-4D36-B03F-47DA522C9EAD}"/>
              </a:ext>
            </a:extLst>
          </p:cNvPr>
          <p:cNvSpPr/>
          <p:nvPr/>
        </p:nvSpPr>
        <p:spPr>
          <a:xfrm>
            <a:off x="218535" y="3101196"/>
            <a:ext cx="2314753" cy="96328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3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7DA8B9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A30D5-612D-4337-9803-B0ABDF84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135" y="2156348"/>
            <a:ext cx="3971495" cy="1866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>
                <a:solidFill>
                  <a:srgbClr val="FFFFFF"/>
                </a:solidFill>
              </a:rPr>
              <a:t>Layers of Newrow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DA8B9"/>
          </a:solidFill>
          <a:ln w="38100" cap="rnd">
            <a:solidFill>
              <a:srgbClr val="7DA8B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hart, bar chart, treemap chart&#10;&#10;Description automatically generated">
            <a:extLst>
              <a:ext uri="{FF2B5EF4-FFF2-40B4-BE49-F238E27FC236}">
                <a16:creationId xmlns:a16="http://schemas.microsoft.com/office/drawing/2014/main" id="{1DE6328C-C2CC-44AE-B5F7-63B86D343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8943"/>
            <a:ext cx="5448327" cy="534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7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7DA8B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D55E8-C397-4E30-8925-7B8F7383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Video-First....why???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A2D3B-8FDA-4758-86AA-73A7EAD2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Web psychologist, Liraz Margalit, notes that </a:t>
            </a:r>
            <a:r>
              <a:rPr lang="en-US" b="1" dirty="0"/>
              <a:t>video is processed by our brains 60,000 times faster</a:t>
            </a:r>
            <a:r>
              <a:rPr lang="en-US" dirty="0"/>
              <a:t> than text!</a:t>
            </a:r>
          </a:p>
          <a:p>
            <a:r>
              <a:rPr lang="en-US" dirty="0"/>
              <a:t>Viewers retain </a:t>
            </a:r>
            <a:r>
              <a:rPr lang="en-US" b="1" dirty="0"/>
              <a:t>95% of a message</a:t>
            </a:r>
            <a:r>
              <a:rPr lang="en-US" dirty="0"/>
              <a:t> when watching a video compared to 10% when reading a text.</a:t>
            </a:r>
          </a:p>
          <a:p>
            <a:r>
              <a:rPr lang="en-US" dirty="0"/>
              <a:t>A study from 2012 (A Study of using Webcam in Computer Classroom) found that </a:t>
            </a:r>
            <a:r>
              <a:rPr lang="en-US" b="1" dirty="0"/>
              <a:t>student grades improved</a:t>
            </a:r>
            <a:r>
              <a:rPr lang="en-US" dirty="0"/>
              <a:t> and there was less difference between grades (meaning </a:t>
            </a:r>
            <a:r>
              <a:rPr lang="en-US" b="1" dirty="0"/>
              <a:t>most students had good grades</a:t>
            </a:r>
            <a:r>
              <a:rPr lang="en-US" dirty="0"/>
              <a:t> rather than some having high grades and some having low grades)!</a:t>
            </a:r>
          </a:p>
        </p:txBody>
      </p:sp>
    </p:spTree>
    <p:extLst>
      <p:ext uri="{BB962C8B-B14F-4D97-AF65-F5344CB8AC3E}">
        <p14:creationId xmlns:p14="http://schemas.microsoft.com/office/powerpoint/2010/main" val="521119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661E-59C0-44FF-9DEC-AA42DF7B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Practice Using Our Tools!</a:t>
            </a:r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9E76CAE-D10F-4A27-A11C-F8189810A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2" y="2127041"/>
            <a:ext cx="3383531" cy="7492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791C286-3818-4D36-B03F-47DA522C9EAD}"/>
              </a:ext>
            </a:extLst>
          </p:cNvPr>
          <p:cNvSpPr/>
          <p:nvPr/>
        </p:nvSpPr>
        <p:spPr>
          <a:xfrm>
            <a:off x="1871932" y="2022894"/>
            <a:ext cx="977659" cy="96328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C319D-F49D-43F8-A19E-4985CC43D45F}"/>
              </a:ext>
            </a:extLst>
          </p:cNvPr>
          <p:cNvSpPr txBox="1"/>
          <p:nvPr/>
        </p:nvSpPr>
        <p:spPr>
          <a:xfrm>
            <a:off x="4824143" y="2983841"/>
            <a:ext cx="607874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1. Turn on your video and share something in your room that is BLUE!</a:t>
            </a:r>
            <a:endParaRPr lang="en-US" sz="3200" dirty="0"/>
          </a:p>
        </p:txBody>
      </p:sp>
      <p:pic>
        <p:nvPicPr>
          <p:cNvPr id="8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A65586E-1BB4-4B36-BA02-643A6997D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741" y="4572359"/>
            <a:ext cx="6711350" cy="21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13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661E-59C0-44FF-9DEC-AA42DF7B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Practice Using Our Tools!</a:t>
            </a:r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9E76CAE-D10F-4A27-A11C-F8189810A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2" y="2127041"/>
            <a:ext cx="3383531" cy="7492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791C286-3818-4D36-B03F-47DA522C9EAD}"/>
              </a:ext>
            </a:extLst>
          </p:cNvPr>
          <p:cNvSpPr/>
          <p:nvPr/>
        </p:nvSpPr>
        <p:spPr>
          <a:xfrm>
            <a:off x="2748950" y="2022894"/>
            <a:ext cx="718868" cy="96328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C319D-F49D-43F8-A19E-4985CC43D45F}"/>
              </a:ext>
            </a:extLst>
          </p:cNvPr>
          <p:cNvSpPr txBox="1"/>
          <p:nvPr/>
        </p:nvSpPr>
        <p:spPr>
          <a:xfrm>
            <a:off x="4896030" y="4522218"/>
            <a:ext cx="6898255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2. Starting at the top of the participant list, we will take turns and share our name + a food we like that begins with the same first letter by turning on and off our mic!</a:t>
            </a:r>
          </a:p>
          <a:p>
            <a:r>
              <a:rPr lang="en-US" sz="2000" i="1" dirty="0"/>
              <a:t>Example: Hi, my name is Alysia and I like avocados!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5BA5EC0-1F1F-4AC7-9413-DA0D5ABAA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495" y="2129263"/>
            <a:ext cx="8307237" cy="196686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E5C0469-64F3-4DEA-8ACC-AE02F97C79FC}"/>
              </a:ext>
            </a:extLst>
          </p:cNvPr>
          <p:cNvSpPr/>
          <p:nvPr/>
        </p:nvSpPr>
        <p:spPr>
          <a:xfrm>
            <a:off x="4114798" y="2123535"/>
            <a:ext cx="1265207" cy="53196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DDF929-858E-4FFE-BFBF-B729F4E96429}"/>
              </a:ext>
            </a:extLst>
          </p:cNvPr>
          <p:cNvSpPr/>
          <p:nvPr/>
        </p:nvSpPr>
        <p:spPr>
          <a:xfrm>
            <a:off x="9693213" y="2123534"/>
            <a:ext cx="1265207" cy="53196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3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7DA8B9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A30D5-612D-4337-9803-B0ABDF84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135" y="2156348"/>
            <a:ext cx="3971495" cy="1866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>
                <a:solidFill>
                  <a:srgbClr val="FFFFFF"/>
                </a:solidFill>
              </a:rPr>
              <a:t>Layers of Newrow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DA8B9"/>
          </a:solidFill>
          <a:ln w="38100" cap="rnd">
            <a:solidFill>
              <a:srgbClr val="7DA8B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17DA25C8-AF2D-4725-ABBF-8C5A4AB68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8312"/>
            <a:ext cx="5448327" cy="53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EC0E-0B00-4E26-8CF3-144ECD68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Practice Using Our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989D9-D162-44D9-BF01-97926A399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408" y="1929384"/>
            <a:ext cx="7338391" cy="48845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/>
              <a:t>Use the highlighter icon to complete the wordsearch!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100" b="1" u="sng" dirty="0"/>
              <a:t>Word Bank:</a:t>
            </a:r>
            <a:endParaRPr lang="en-US" sz="2100" u="sng" dirty="0"/>
          </a:p>
          <a:p>
            <a:pPr marL="0" indent="0" algn="ctr">
              <a:buNone/>
            </a:pPr>
            <a:r>
              <a:rPr lang="en-US" sz="2400" b="1" dirty="0"/>
              <a:t>Clubs                     Elks</a:t>
            </a:r>
          </a:p>
          <a:p>
            <a:pPr marL="0" indent="0" algn="ctr">
              <a:buNone/>
            </a:pPr>
            <a:r>
              <a:rPr lang="en-US" sz="2400" b="1" dirty="0"/>
              <a:t>Strong Start         </a:t>
            </a:r>
            <a:r>
              <a:rPr lang="en-US" sz="2400" b="1" dirty="0" err="1"/>
              <a:t>Newrow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Advisor           Grades Tab</a:t>
            </a:r>
          </a:p>
          <a:p>
            <a:pPr marL="0" indent="0" algn="ctr">
              <a:buNone/>
            </a:pPr>
            <a:r>
              <a:rPr lang="en-US" sz="2400" b="1" dirty="0"/>
              <a:t>Mic              Content Tab</a:t>
            </a:r>
          </a:p>
          <a:p>
            <a:pPr marL="0" indent="0" algn="ctr">
              <a:buNone/>
            </a:pPr>
            <a:r>
              <a:rPr lang="en-US" sz="2400" b="1" dirty="0"/>
              <a:t>School Email           </a:t>
            </a:r>
            <a:r>
              <a:rPr lang="en-US" sz="2400" b="1" dirty="0" err="1"/>
              <a:t>ReReg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Homeroom          Webcam</a:t>
            </a:r>
            <a:endParaRPr lang="en-US" sz="3300" b="1" dirty="0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3D6070-EDE4-4556-B5E0-99C16FD2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570" y="2270952"/>
            <a:ext cx="7042030" cy="84960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805C1E0-E394-425C-B1BB-C3F585D77FE0}"/>
              </a:ext>
            </a:extLst>
          </p:cNvPr>
          <p:cNvSpPr/>
          <p:nvPr/>
        </p:nvSpPr>
        <p:spPr>
          <a:xfrm>
            <a:off x="7493477" y="2698629"/>
            <a:ext cx="718868" cy="53196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F9B01EA-0A10-4C9F-B2B8-3A83609A7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6" y="2270952"/>
            <a:ext cx="4476456" cy="45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7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EC0E-0B00-4E26-8CF3-144ECD68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Practice Using Our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989D9-D162-44D9-BF01-97926A399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026" y="1929384"/>
            <a:ext cx="7460974" cy="4884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 dirty="0"/>
              <a:t>Use the text icon to tell us what words we missed!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1600" u="sng" dirty="0"/>
              <a:t>Word Bank:</a:t>
            </a:r>
          </a:p>
          <a:p>
            <a:pPr marL="0" indent="0">
              <a:buNone/>
            </a:pPr>
            <a:r>
              <a:rPr lang="en-US" sz="1800" dirty="0"/>
              <a:t>Clubs                     Elks</a:t>
            </a:r>
          </a:p>
          <a:p>
            <a:pPr marL="0" indent="0">
              <a:buNone/>
            </a:pPr>
            <a:r>
              <a:rPr lang="en-US" sz="1800" dirty="0"/>
              <a:t>Strong Start         </a:t>
            </a:r>
            <a:r>
              <a:rPr lang="en-US" sz="1800" dirty="0" err="1"/>
              <a:t>Newrow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Advisor           Grades Tab</a:t>
            </a:r>
          </a:p>
          <a:p>
            <a:pPr marL="0" indent="0">
              <a:buNone/>
            </a:pPr>
            <a:r>
              <a:rPr lang="en-US" sz="1800" dirty="0"/>
              <a:t>Mic              Content Tab</a:t>
            </a:r>
          </a:p>
          <a:p>
            <a:pPr marL="0" indent="0">
              <a:buNone/>
            </a:pPr>
            <a:r>
              <a:rPr lang="en-US" sz="1800" dirty="0"/>
              <a:t>School Email           </a:t>
            </a:r>
            <a:r>
              <a:rPr lang="en-US" sz="1800" dirty="0" err="1"/>
              <a:t>ReReg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Homeroom          Webcam</a:t>
            </a:r>
            <a:endParaRPr lang="en-US" sz="2400" dirty="0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3D6070-EDE4-4556-B5E0-99C16FD2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570" y="2270952"/>
            <a:ext cx="7042030" cy="84960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805C1E0-E394-425C-B1BB-C3F585D77FE0}"/>
              </a:ext>
            </a:extLst>
          </p:cNvPr>
          <p:cNvSpPr/>
          <p:nvPr/>
        </p:nvSpPr>
        <p:spPr>
          <a:xfrm>
            <a:off x="7493477" y="2698629"/>
            <a:ext cx="718868" cy="53196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F9B01EA-0A10-4C9F-B2B8-3A83609A7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6" y="2270952"/>
            <a:ext cx="4476456" cy="4513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A24985-C5B0-4E26-8C82-E9615B0BFDB2}"/>
              </a:ext>
            </a:extLst>
          </p:cNvPr>
          <p:cNvSpPr txBox="1"/>
          <p:nvPr/>
        </p:nvSpPr>
        <p:spPr>
          <a:xfrm>
            <a:off x="8693426" y="3429000"/>
            <a:ext cx="3346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New Words:</a:t>
            </a:r>
          </a:p>
        </p:txBody>
      </p:sp>
    </p:spTree>
    <p:extLst>
      <p:ext uri="{BB962C8B-B14F-4D97-AF65-F5344CB8AC3E}">
        <p14:creationId xmlns:p14="http://schemas.microsoft.com/office/powerpoint/2010/main" val="3784006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7DA8B9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A30D5-612D-4337-9803-B0ABDF84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135" y="2156348"/>
            <a:ext cx="3971495" cy="1866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>
                <a:solidFill>
                  <a:srgbClr val="FFFFFF"/>
                </a:solidFill>
              </a:rPr>
              <a:t>Layers of Newrow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DA8B9"/>
          </a:solidFill>
          <a:ln w="38100" cap="rnd">
            <a:solidFill>
              <a:srgbClr val="7DA8B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Graphical user interface, chart, treemap chart&#10;&#10;Description automatically generated">
            <a:extLst>
              <a:ext uri="{FF2B5EF4-FFF2-40B4-BE49-F238E27FC236}">
                <a16:creationId xmlns:a16="http://schemas.microsoft.com/office/drawing/2014/main" id="{6D323FF6-CD65-44DB-9D4A-976742252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5704"/>
            <a:ext cx="5448327" cy="526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E243D311-BD80-4AE7-9B01-F9E098239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" b="15588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742BD-3180-4842-9D1E-68E77BD0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800" dirty="0">
                <a:solidFill>
                  <a:schemeClr val="bg1"/>
                </a:solidFill>
                <a:latin typeface="Abadi" panose="020B0604020104020204" pitchFamily="34" charset="0"/>
              </a:rPr>
              <a:t>Let's Build a New Class Connect Classroom!</a:t>
            </a:r>
          </a:p>
        </p:txBody>
      </p:sp>
      <p:pic>
        <p:nvPicPr>
          <p:cNvPr id="4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9A3D66D-8EEB-4585-8D5B-685546974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92" y="5402212"/>
            <a:ext cx="2743200" cy="12869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263A4B-513B-478D-89A2-53CD5C94978F}"/>
              </a:ext>
            </a:extLst>
          </p:cNvPr>
          <p:cNvSpPr txBox="1"/>
          <p:nvPr/>
        </p:nvSpPr>
        <p:spPr>
          <a:xfrm>
            <a:off x="4192438" y="5702060"/>
            <a:ext cx="799651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nk Free" panose="03080402000500000000" pitchFamily="66" charset="0"/>
              </a:rPr>
              <a:t>Give me a GREEN CHECK if you live in Northern MN</a:t>
            </a:r>
            <a:endParaRPr lang="en-US" sz="1600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Ink Free" panose="03080402000500000000" pitchFamily="66" charset="0"/>
              </a:rPr>
              <a:t>Give me an ORANGE X if you live in Southern MN</a:t>
            </a:r>
          </a:p>
        </p:txBody>
      </p:sp>
    </p:spTree>
    <p:extLst>
      <p:ext uri="{BB962C8B-B14F-4D97-AF65-F5344CB8AC3E}">
        <p14:creationId xmlns:p14="http://schemas.microsoft.com/office/powerpoint/2010/main" val="2773188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3E23-E637-47E9-ADD3-1C6CA752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</a:t>
            </a: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B6B742E2-AFA1-41BD-8A07-21F2E32A5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2050" y="3079051"/>
            <a:ext cx="2247900" cy="1952625"/>
          </a:xfrm>
        </p:spPr>
      </p:pic>
    </p:spTree>
    <p:extLst>
      <p:ext uri="{BB962C8B-B14F-4D97-AF65-F5344CB8AC3E}">
        <p14:creationId xmlns:p14="http://schemas.microsoft.com/office/powerpoint/2010/main" val="199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3E23-E637-47E9-ADD3-1C6CA752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Quizzes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458415-A2A0-451B-BEDA-A3161225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I will prompt a quiz now! You will be able complete quiz once I "publish" the quiz!</a:t>
            </a:r>
          </a:p>
          <a:p>
            <a:r>
              <a:rPr lang="en-US" b="1" dirty="0"/>
              <a:t>You will be able to see your results once I "end" the quiz :)</a:t>
            </a:r>
          </a:p>
        </p:txBody>
      </p:sp>
    </p:spTree>
    <p:extLst>
      <p:ext uri="{BB962C8B-B14F-4D97-AF65-F5344CB8AC3E}">
        <p14:creationId xmlns:p14="http://schemas.microsoft.com/office/powerpoint/2010/main" val="4014806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17DFD-5D4C-4C6A-A22D-EFAF2BF2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Resources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7DA8B9"/>
          </a:solidFill>
          <a:ln w="34925">
            <a:solidFill>
              <a:srgbClr val="7DA8B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515DDD-5D82-4FF8-991E-39C33D3C0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191223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80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BD42-AA79-45B9-BAE5-5660EF57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badi" panose="020B0604020104020204" pitchFamily="34" charset="0"/>
              </a:rPr>
              <a:t>Newrow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075C9-A8C8-441D-81A5-90E2D2F9D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Similarities to Blackboard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988B-56AC-4ED2-BE46-2DC5EF1595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b="1" dirty="0">
                <a:latin typeface="Ink Free" panose="03080402000500000000" pitchFamily="66" charset="0"/>
              </a:rPr>
              <a:t>Ability to chat as a class and directly with the teacher/moderator</a:t>
            </a:r>
            <a:endParaRPr lang="en-US" dirty="0">
              <a:latin typeface="Ink Free" panose="03080402000500000000" pitchFamily="66" charset="0"/>
            </a:endParaRPr>
          </a:p>
          <a:p>
            <a:r>
              <a:rPr lang="en-US" b="1" dirty="0">
                <a:latin typeface="Ink Free" panose="03080402000500000000" pitchFamily="66" charset="0"/>
              </a:rPr>
              <a:t>Writing on the whiteboard and interacting with the board</a:t>
            </a:r>
          </a:p>
          <a:p>
            <a:r>
              <a:rPr lang="en-US" b="1" dirty="0">
                <a:latin typeface="Ink Free" panose="03080402000500000000" pitchFamily="66" charset="0"/>
              </a:rPr>
              <a:t>Screensharing / </a:t>
            </a:r>
            <a:r>
              <a:rPr lang="en-US" b="1" dirty="0" err="1">
                <a:latin typeface="Ink Free" panose="03080402000500000000" pitchFamily="66" charset="0"/>
              </a:rPr>
              <a:t>Appsharing</a:t>
            </a:r>
          </a:p>
          <a:p>
            <a:r>
              <a:rPr lang="en-US" b="1" dirty="0">
                <a:latin typeface="Ink Free" panose="03080402000500000000" pitchFamily="66" charset="0"/>
              </a:rPr>
              <a:t>File transfer</a:t>
            </a:r>
          </a:p>
          <a:p>
            <a:r>
              <a:rPr lang="en-US" b="1" dirty="0">
                <a:latin typeface="Ink Free" panose="03080402000500000000" pitchFamily="66" charset="0"/>
              </a:rPr>
              <a:t>Quick polling (green check/orange x; emoticons; ABCD; 1-5 Stars)</a:t>
            </a:r>
          </a:p>
          <a:p>
            <a:endParaRPr lang="en-US" b="1" dirty="0">
              <a:latin typeface="Ink Free" panose="03080402000500000000" pitchFamily="66" charset="0"/>
            </a:endParaRPr>
          </a:p>
          <a:p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07821-0EFD-46D2-B71F-83F62FBB9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Changes from Blackboard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6ADA9-3C0D-41B6-8AC6-5786E0D99C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b="1" dirty="0">
                <a:latin typeface="Ink Free"/>
              </a:rPr>
              <a:t>More webcams!</a:t>
            </a:r>
            <a:endParaRPr lang="en-US" dirty="0">
              <a:latin typeface="Ink Free"/>
            </a:endParaRPr>
          </a:p>
          <a:p>
            <a:r>
              <a:rPr lang="en-US" b="1" dirty="0">
                <a:latin typeface="Ink Free"/>
              </a:rPr>
              <a:t>Waiting Room before session begins</a:t>
            </a:r>
          </a:p>
          <a:p>
            <a:r>
              <a:rPr lang="en-US" b="1" dirty="0">
                <a:latin typeface="Ink Free"/>
              </a:rPr>
              <a:t>Quizzes! (Multiple choice, multiple answer, open-ended questions)</a:t>
            </a:r>
          </a:p>
          <a:p>
            <a:r>
              <a:rPr lang="en-US" b="1" dirty="0">
                <a:latin typeface="Ink Free"/>
              </a:rPr>
              <a:t>Breakout rooms assigned (April – ability to move between breakout rooms will be back!) </a:t>
            </a:r>
          </a:p>
          <a:p>
            <a:r>
              <a:rPr lang="en-US" b="1" dirty="0">
                <a:latin typeface="Ink Free"/>
              </a:rPr>
              <a:t>No 1:1 or private chat between students</a:t>
            </a:r>
          </a:p>
        </p:txBody>
      </p:sp>
    </p:spTree>
    <p:extLst>
      <p:ext uri="{BB962C8B-B14F-4D97-AF65-F5344CB8AC3E}">
        <p14:creationId xmlns:p14="http://schemas.microsoft.com/office/powerpoint/2010/main" val="217732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DC21-BA27-4355-8BBC-4BDE160C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badi" panose="020B0604020104020204" pitchFamily="34" charset="0"/>
              </a:rPr>
              <a:t>Newrow</a:t>
            </a:r>
            <a:r>
              <a:rPr lang="en-US" dirty="0">
                <a:latin typeface="Abadi" panose="020B0604020104020204" pitchFamily="34" charset="0"/>
              </a:rPr>
              <a:t> Screen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3FF864C-24A0-4ACF-8B79-34299D0C9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3042" y="1690688"/>
            <a:ext cx="8196248" cy="4729809"/>
          </a:xfr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375520B-7B58-448D-A56F-B569F8613CD7}"/>
              </a:ext>
            </a:extLst>
          </p:cNvPr>
          <p:cNvSpPr/>
          <p:nvPr/>
        </p:nvSpPr>
        <p:spPr>
          <a:xfrm>
            <a:off x="-1" y="2264289"/>
            <a:ext cx="2184983" cy="1122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Ink Free" panose="03080402000500000000" pitchFamily="66" charset="0"/>
              </a:rPr>
              <a:t>Whiteboard PowerPoint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B38281D-920C-4E40-8892-514666FCC828}"/>
              </a:ext>
            </a:extLst>
          </p:cNvPr>
          <p:cNvSpPr/>
          <p:nvPr/>
        </p:nvSpPr>
        <p:spPr>
          <a:xfrm>
            <a:off x="188178" y="6042991"/>
            <a:ext cx="1996804" cy="594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latin typeface="Ink Free" panose="03080402000500000000" pitchFamily="66" charset="0"/>
              </a:rPr>
              <a:t>Webcams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1CCC73C-2F61-4879-8DC6-138D35AE1468}"/>
              </a:ext>
            </a:extLst>
          </p:cNvPr>
          <p:cNvSpPr/>
          <p:nvPr/>
        </p:nvSpPr>
        <p:spPr>
          <a:xfrm>
            <a:off x="9410758" y="2163999"/>
            <a:ext cx="2601574" cy="8522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Ink Free" panose="03080402000500000000" pitchFamily="66" charset="0"/>
              </a:rPr>
              <a:t>Participants and Chat</a:t>
            </a:r>
          </a:p>
        </p:txBody>
      </p:sp>
    </p:spTree>
    <p:extLst>
      <p:ext uri="{BB962C8B-B14F-4D97-AF65-F5344CB8AC3E}">
        <p14:creationId xmlns:p14="http://schemas.microsoft.com/office/powerpoint/2010/main" val="261097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DC21-BA27-4355-8BBC-4BDE160C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badi" panose="020B0604020104020204" pitchFamily="34" charset="0"/>
              </a:rPr>
              <a:t>Newrow</a:t>
            </a:r>
            <a:r>
              <a:rPr lang="en-US" dirty="0">
                <a:latin typeface="Abadi" panose="020B0604020104020204" pitchFamily="34" charset="0"/>
              </a:rPr>
              <a:t> Screen</a:t>
            </a:r>
          </a:p>
        </p:txBody>
      </p:sp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4376CB14-6FD7-4F29-BB8E-853467F4D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449" y="1886252"/>
            <a:ext cx="9634724" cy="4927695"/>
          </a:xfrm>
        </p:spPr>
      </p:pic>
    </p:spTree>
    <p:extLst>
      <p:ext uri="{BB962C8B-B14F-4D97-AF65-F5344CB8AC3E}">
        <p14:creationId xmlns:p14="http://schemas.microsoft.com/office/powerpoint/2010/main" val="95932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DC21-BA27-4355-8BBC-4BDE160C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badi" panose="020B0604020104020204" pitchFamily="34" charset="0"/>
              </a:rPr>
              <a:t>Newrow</a:t>
            </a:r>
            <a:r>
              <a:rPr lang="en-US" dirty="0">
                <a:latin typeface="Abadi" panose="020B0604020104020204" pitchFamily="34" charset="0"/>
              </a:rPr>
              <a:t> Screen</a:t>
            </a:r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188781B-8A22-4461-8348-FF2C86449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635" y="1929384"/>
            <a:ext cx="9679108" cy="4927695"/>
          </a:xfrm>
        </p:spPr>
      </p:pic>
    </p:spTree>
    <p:extLst>
      <p:ext uri="{BB962C8B-B14F-4D97-AF65-F5344CB8AC3E}">
        <p14:creationId xmlns:p14="http://schemas.microsoft.com/office/powerpoint/2010/main" val="285042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ED1C-2B60-474B-A8E4-D72D42F6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15EB2-2B89-4F88-8248-21CB6B725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ea typeface="+mn-lt"/>
                <a:cs typeface="+mn-lt"/>
              </a:rPr>
              <a:t>In settings, the teacher can choose if they want their students to be able to:</a:t>
            </a:r>
            <a:endParaRPr lang="en-US" b="1" dirty="0"/>
          </a:p>
          <a:p>
            <a:pPr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Draw/annotate on the screen</a:t>
            </a:r>
            <a:endParaRPr lang="en-US" b="1" dirty="0"/>
          </a:p>
          <a:p>
            <a:pPr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Play shared files from the playlist (choose which slide everyone sees or stop/start video content)</a:t>
            </a:r>
            <a:endParaRPr lang="en-US" b="1" dirty="0"/>
          </a:p>
          <a:p>
            <a:pPr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Share their screen with everyone</a:t>
            </a:r>
            <a:endParaRPr lang="en-US" b="1" dirty="0"/>
          </a:p>
          <a:p>
            <a:pPr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Write notes in the "notes" section</a:t>
            </a:r>
            <a:endParaRPr lang="en-US" b="1" dirty="0"/>
          </a:p>
          <a:p>
            <a:pPr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View other participants in the participants menu</a:t>
            </a:r>
            <a:endParaRPr lang="en-US" b="1" dirty="0"/>
          </a:p>
          <a:p>
            <a:pPr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Participate in chat (Room and Q&amp;A)</a:t>
            </a:r>
            <a:endParaRPr lang="en-US" b="1" u="sng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62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7DA8B9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A30D5-612D-4337-9803-B0ABDF84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135" y="2156348"/>
            <a:ext cx="3971495" cy="1866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>
                <a:solidFill>
                  <a:srgbClr val="FFFFFF"/>
                </a:solidFill>
              </a:rPr>
              <a:t>Layers of Newrow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DA8B9"/>
          </a:solidFill>
          <a:ln w="38100" cap="rnd">
            <a:solidFill>
              <a:srgbClr val="7DA8B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D12C7610-62C8-4D58-930E-8B55E90FE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835874"/>
            <a:ext cx="5331124" cy="51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6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07940928-1C7E-448F-84BB-B1A8D54B8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609" r="-1" b="1010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64BF5-E03B-4432-B2AE-68CB6826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800"/>
              <a:t>Chat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74741-FDB3-43AD-A657-19A87C9BF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Room (Group) Chat, Q&amp;A (Teacher) Chat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332441"/>
      </a:dk2>
      <a:lt2>
        <a:srgbClr val="E8E4E2"/>
      </a:lt2>
      <a:accent1>
        <a:srgbClr val="7DA8B9"/>
      </a:accent1>
      <a:accent2>
        <a:srgbClr val="7F91BA"/>
      </a:accent2>
      <a:accent3>
        <a:srgbClr val="9B96C6"/>
      </a:accent3>
      <a:accent4>
        <a:srgbClr val="9E7FBA"/>
      </a:accent4>
      <a:accent5>
        <a:srgbClr val="C193C4"/>
      </a:accent5>
      <a:accent6>
        <a:srgbClr val="BA7FA5"/>
      </a:accent6>
      <a:hlink>
        <a:srgbClr val="AA7561"/>
      </a:hlink>
      <a:folHlink>
        <a:srgbClr val="7F7F7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A3E3498FA7D4B9C6650D69BC11983" ma:contentTypeVersion="14" ma:contentTypeDescription="Create a new document." ma:contentTypeScope="" ma:versionID="fdacfb3c53571603bd45853a3e1755d3">
  <xsd:schema xmlns:xsd="http://www.w3.org/2001/XMLSchema" xmlns:xs="http://www.w3.org/2001/XMLSchema" xmlns:p="http://schemas.microsoft.com/office/2006/metadata/properties" xmlns:ns2="4b2a2efd-8818-467d-9db2-7948ce03ac4f" xmlns:ns3="2cb7c0f3-5d6b-42b0-86fb-936a05c51f5c" targetNamespace="http://schemas.microsoft.com/office/2006/metadata/properties" ma:root="true" ma:fieldsID="2be8a980c8e2aa2f9f3e6523ca4b147d" ns2:_="" ns3:_="">
    <xsd:import namespace="4b2a2efd-8818-467d-9db2-7948ce03ac4f"/>
    <xsd:import namespace="2cb7c0f3-5d6b-42b0-86fb-936a05c51f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Expiration" minOccurs="0"/>
                <xsd:element ref="ns2:Pictur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a2efd-8818-467d-9db2-7948ce03a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Expiration" ma:index="10" nillable="true" ma:displayName="Expiration" ma:description="Reference only. Will not delete document" ma:format="DateOnly" ma:internalName="Expiration">
      <xsd:simpleType>
        <xsd:restriction base="dms:DateTime"/>
      </xsd:simpleType>
    </xsd:element>
    <xsd:element name="Picture" ma:index="11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7c0f3-5d6b-42b0-86fb-936a05c51f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cture xmlns="4b2a2efd-8818-467d-9db2-7948ce03ac4f">
      <Url xsi:nil="true"/>
      <Description xsi:nil="true"/>
    </Picture>
    <Expiration xmlns="4b2a2efd-8818-467d-9db2-7948ce03ac4f" xsi:nil="true"/>
  </documentManagement>
</p:properties>
</file>

<file path=customXml/itemProps1.xml><?xml version="1.0" encoding="utf-8"?>
<ds:datastoreItem xmlns:ds="http://schemas.openxmlformats.org/officeDocument/2006/customXml" ds:itemID="{70C3C897-91AE-4C85-BBC9-64E689861F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0FD04-D8FA-46D1-8EEF-99E8552DE4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2a2efd-8818-467d-9db2-7948ce03ac4f"/>
    <ds:schemaRef ds:uri="2cb7c0f3-5d6b-42b0-86fb-936a05c51f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072A83-5C4F-4697-AE25-98FA1FE84D1D}">
  <ds:schemaRefs>
    <ds:schemaRef ds:uri="http://schemas.microsoft.com/office/2006/metadata/properties"/>
    <ds:schemaRef ds:uri="http://schemas.microsoft.com/office/infopath/2007/PartnerControls"/>
    <ds:schemaRef ds:uri="4b2a2efd-8818-467d-9db2-7948ce03ac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705</Words>
  <Application>Microsoft Office PowerPoint</Application>
  <PresentationFormat>Widescreen</PresentationFormat>
  <Paragraphs>87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Abadi</vt:lpstr>
      <vt:lpstr>Arial</vt:lpstr>
      <vt:lpstr>Calibri</vt:lpstr>
      <vt:lpstr>Georgia</vt:lpstr>
      <vt:lpstr>Ink Free</vt:lpstr>
      <vt:lpstr>SketchyVTI</vt:lpstr>
      <vt:lpstr>Welcome to Newrow!</vt:lpstr>
      <vt:lpstr>Let's Build a New Class Connect Classroom!</vt:lpstr>
      <vt:lpstr>Newrow</vt:lpstr>
      <vt:lpstr>Newrow Screen</vt:lpstr>
      <vt:lpstr>Newrow Screen</vt:lpstr>
      <vt:lpstr>Newrow Screen</vt:lpstr>
      <vt:lpstr>Permissions</vt:lpstr>
      <vt:lpstr>Layers of Newrow</vt:lpstr>
      <vt:lpstr>Chat Options</vt:lpstr>
      <vt:lpstr>Time to Practice Using Our Tools!</vt:lpstr>
      <vt:lpstr>Time to Practice Using Our Tools!</vt:lpstr>
      <vt:lpstr>Layers of Newrow</vt:lpstr>
      <vt:lpstr>Video-First....why???</vt:lpstr>
      <vt:lpstr>Time to Practice Using Our Tools!</vt:lpstr>
      <vt:lpstr>Time to Practice Using Our Tools!</vt:lpstr>
      <vt:lpstr>Layers of Newrow</vt:lpstr>
      <vt:lpstr>Time to Practice Using Our Tools</vt:lpstr>
      <vt:lpstr>Time to Practice Using Our Tools</vt:lpstr>
      <vt:lpstr>Layers of Newrow</vt:lpstr>
      <vt:lpstr>YouTube</vt:lpstr>
      <vt:lpstr>Quizzes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Newrow!</dc:title>
  <dc:creator>Halverson, Alysia (ISMN Teacher)</dc:creator>
  <cp:lastModifiedBy>Halverson, Alysia (ISMN Teacher)</cp:lastModifiedBy>
  <cp:revision>5</cp:revision>
  <dcterms:created xsi:type="dcterms:W3CDTF">2021-02-18T19:41:45Z</dcterms:created>
  <dcterms:modified xsi:type="dcterms:W3CDTF">2021-03-22T19:35:53Z</dcterms:modified>
</cp:coreProperties>
</file>